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82" r:id="rId3"/>
    <p:sldId id="383" r:id="rId4"/>
    <p:sldId id="384" r:id="rId5"/>
    <p:sldId id="365" r:id="rId6"/>
    <p:sldId id="362" r:id="rId7"/>
    <p:sldId id="348" r:id="rId8"/>
    <p:sldId id="349" r:id="rId9"/>
    <p:sldId id="314" r:id="rId10"/>
    <p:sldId id="355" r:id="rId11"/>
    <p:sldId id="357" r:id="rId12"/>
    <p:sldId id="368" r:id="rId13"/>
    <p:sldId id="381" r:id="rId14"/>
    <p:sldId id="369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53" r:id="rId26"/>
    <p:sldId id="303" r:id="rId27"/>
    <p:sldId id="364" r:id="rId28"/>
    <p:sldId id="283" r:id="rId29"/>
    <p:sldId id="315" r:id="rId30"/>
    <p:sldId id="284" r:id="rId31"/>
    <p:sldId id="363" r:id="rId32"/>
    <p:sldId id="285" r:id="rId33"/>
    <p:sldId id="332" r:id="rId34"/>
    <p:sldId id="333" r:id="rId35"/>
    <p:sldId id="321" r:id="rId36"/>
    <p:sldId id="322" r:id="rId37"/>
    <p:sldId id="334" r:id="rId38"/>
    <p:sldId id="335" r:id="rId39"/>
    <p:sldId id="366" r:id="rId40"/>
    <p:sldId id="367" r:id="rId41"/>
    <p:sldId id="305" r:id="rId42"/>
    <p:sldId id="287" r:id="rId43"/>
    <p:sldId id="288" r:id="rId44"/>
    <p:sldId id="289" r:id="rId45"/>
    <p:sldId id="290" r:id="rId46"/>
    <p:sldId id="306" r:id="rId47"/>
    <p:sldId id="351" r:id="rId48"/>
  </p:sldIdLst>
  <p:sldSz cx="12190413" cy="6859588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evezető" id="{75AEBD3A-265C-4B37-AF9F-8049B64F5417}">
          <p14:sldIdLst>
            <p14:sldId id="256"/>
            <p14:sldId id="382"/>
            <p14:sldId id="383"/>
            <p14:sldId id="384"/>
            <p14:sldId id="365"/>
            <p14:sldId id="362"/>
            <p14:sldId id="348"/>
            <p14:sldId id="349"/>
            <p14:sldId id="314"/>
            <p14:sldId id="355"/>
            <p14:sldId id="357"/>
            <p14:sldId id="368"/>
            <p14:sldId id="381"/>
            <p14:sldId id="369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53"/>
          </p14:sldIdLst>
        </p14:section>
        <p14:section name="Budapesti elővárosi hálózat" id="{3B7B6E84-5023-4588-88C4-68BCA4A20B03}">
          <p14:sldIdLst>
            <p14:sldId id="303"/>
            <p14:sldId id="364"/>
            <p14:sldId id="283"/>
            <p14:sldId id="315"/>
            <p14:sldId id="284"/>
            <p14:sldId id="363"/>
            <p14:sldId id="285"/>
            <p14:sldId id="332"/>
            <p14:sldId id="333"/>
            <p14:sldId id="321"/>
            <p14:sldId id="322"/>
            <p14:sldId id="334"/>
            <p14:sldId id="335"/>
            <p14:sldId id="366"/>
            <p14:sldId id="367"/>
            <p14:sldId id="305"/>
            <p14:sldId id="287"/>
            <p14:sldId id="288"/>
            <p14:sldId id="289"/>
            <p14:sldId id="290"/>
            <p14:sldId id="306"/>
          </p14:sldIdLst>
        </p14:section>
        <p14:section name="Tervezett fejlesztéseink" id="{5B27A1D1-39A8-4397-8C96-E3465241F7E3}">
          <p14:sldIdLst/>
        </p14:section>
        <p14:section name="Záródia" id="{185DC826-90D6-4819-A9C4-586BA7C2F74A}">
          <p14:sldIdLst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697"/>
    <a:srgbClr val="6EB538"/>
    <a:srgbClr val="A2D9F7"/>
    <a:srgbClr val="2E823C"/>
    <a:srgbClr val="6E9939"/>
    <a:srgbClr val="ABAF31"/>
    <a:srgbClr val="D3BD26"/>
    <a:srgbClr val="EDC61A"/>
    <a:srgbClr val="FDCC04"/>
    <a:srgbClr val="013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0935" autoAdjust="0"/>
  </p:normalViewPr>
  <p:slideViewPr>
    <p:cSldViewPr>
      <p:cViewPr varScale="1">
        <p:scale>
          <a:sx n="80" d="100"/>
          <a:sy n="80" d="100"/>
        </p:scale>
        <p:origin x="869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8EA-452A-B973-40327CB08011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2-68EA-452A-B973-40327CB080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68EA-452A-B973-40327CB0801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4-68EA-452A-B973-40327CB080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hu-H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Munka1!$A$2:$A$5</c:f>
              <c:strCache>
                <c:ptCount val="4"/>
                <c:pt idx="0">
                  <c:v>autó</c:v>
                </c:pt>
                <c:pt idx="1">
                  <c:v>MÁV-START</c:v>
                </c:pt>
                <c:pt idx="2">
                  <c:v>MÁV-HÉV</c:v>
                </c:pt>
                <c:pt idx="3">
                  <c:v>Volánbusz</c:v>
                </c:pt>
              </c:strCache>
            </c:strRef>
          </c:cat>
          <c:val>
            <c:numRef>
              <c:f>Munka1!$B$2:$B$5</c:f>
              <c:numCache>
                <c:formatCode>General</c:formatCode>
                <c:ptCount val="4"/>
                <c:pt idx="0">
                  <c:v>400000</c:v>
                </c:pt>
                <c:pt idx="1">
                  <c:v>95000</c:v>
                </c:pt>
                <c:pt idx="2">
                  <c:v>25000</c:v>
                </c:pt>
                <c:pt idx="3">
                  <c:v>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A-452A-B973-40327CB080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11153139</c:v>
                </c:pt>
                <c:pt idx="1">
                  <c:v>11322545</c:v>
                </c:pt>
                <c:pt idx="2">
                  <c:v>11275236</c:v>
                </c:pt>
                <c:pt idx="3">
                  <c:v>11883948</c:v>
                </c:pt>
                <c:pt idx="4">
                  <c:v>12233389</c:v>
                </c:pt>
                <c:pt idx="5">
                  <c:v>12545102</c:v>
                </c:pt>
                <c:pt idx="6" formatCode="#,##0">
                  <c:v>12409801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A-47F2-BE01-1ECB599F863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8935040"/>
        <c:axId val="148937728"/>
      </c:barChart>
      <c:catAx>
        <c:axId val="1489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48937728"/>
        <c:crosses val="autoZero"/>
        <c:auto val="1"/>
        <c:lblAlgn val="ctr"/>
        <c:lblOffset val="100"/>
        <c:noMultiLvlLbl val="0"/>
      </c:catAx>
      <c:valAx>
        <c:axId val="148937728"/>
        <c:scaling>
          <c:orientation val="minMax"/>
          <c:max val="1260000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4893504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1538553</c:v>
                </c:pt>
                <c:pt idx="1">
                  <c:v>1679743</c:v>
                </c:pt>
                <c:pt idx="2">
                  <c:v>1585650</c:v>
                </c:pt>
                <c:pt idx="3">
                  <c:v>1574321</c:v>
                </c:pt>
                <c:pt idx="4">
                  <c:v>1515321</c:v>
                </c:pt>
                <c:pt idx="5">
                  <c:v>1499584</c:v>
                </c:pt>
                <c:pt idx="6" formatCode="#,##0">
                  <c:v>1479017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D7-4D1E-B3CE-00E71B979C9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4518656"/>
        <c:axId val="134521600"/>
      </c:barChart>
      <c:catAx>
        <c:axId val="13451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34521600"/>
        <c:crosses val="autoZero"/>
        <c:auto val="1"/>
        <c:lblAlgn val="ctr"/>
        <c:lblOffset val="100"/>
        <c:noMultiLvlLbl val="0"/>
      </c:catAx>
      <c:valAx>
        <c:axId val="13452160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3451865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F95-4875-9363-BBFEA5B7246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F95-4875-9363-BBFEA5B7246C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775-4811-B663-ACA8D02672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Myanmar Text" panose="020B0502040204020203" pitchFamily="34" charset="0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2014</c:v>
                </c:pt>
                <c:pt idx="2">
                  <c:v>2019</c:v>
                </c:pt>
                <c:pt idx="3">
                  <c:v>2030</c:v>
                </c:pt>
              </c:numCache>
            </c:numRef>
          </c:cat>
          <c:val>
            <c:numRef>
              <c:f>Munka1!$B$2:$B$5</c:f>
              <c:numCache>
                <c:formatCode>General</c:formatCode>
                <c:ptCount val="4"/>
                <c:pt idx="0">
                  <c:v>55000000</c:v>
                </c:pt>
                <c:pt idx="1">
                  <c:v>58000000</c:v>
                </c:pt>
                <c:pt idx="2">
                  <c:v>58400000</c:v>
                </c:pt>
                <c:pt idx="3">
                  <c:v>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95-4875-9363-BBFEA5B7246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11915264"/>
        <c:axId val="11918336"/>
      </c:barChart>
      <c:catAx>
        <c:axId val="1191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Myanmar Text" panose="020B0502040204020203" pitchFamily="34" charset="0"/>
              </a:defRPr>
            </a:pPr>
            <a:endParaRPr lang="hu-HU"/>
          </a:p>
        </c:txPr>
        <c:crossAx val="11918336"/>
        <c:crosses val="autoZero"/>
        <c:auto val="1"/>
        <c:lblAlgn val="ctr"/>
        <c:lblOffset val="100"/>
        <c:noMultiLvlLbl val="0"/>
      </c:catAx>
      <c:valAx>
        <c:axId val="11918336"/>
        <c:scaling>
          <c:orientation val="minMax"/>
          <c:max val="71000000"/>
          <c:min val="40000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915264"/>
        <c:crosses val="autoZero"/>
        <c:crossBetween val="between"/>
        <c:dispUnits>
          <c:builtInUnit val="millions"/>
        </c:dispUnits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  <a:cs typeface="Myanmar Text" panose="020B0502040204020203" pitchFamily="34" charset="0"/>
        </a:defRPr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088917318468725E-2"/>
          <c:y val="0.16902057178831981"/>
          <c:w val="0.97582216536306254"/>
          <c:h val="0.65293266025997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73981389897942E-17"/>
                  <c:y val="-0.154802244195089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A91-4219-AA72-AE38F8A03D98}"/>
                </c:ext>
              </c:extLst>
            </c:dLbl>
            <c:dLbl>
              <c:idx val="1"/>
              <c:layout>
                <c:manualLayout>
                  <c:x val="0"/>
                  <c:y val="-0.130007205081788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A91-4219-AA72-AE38F8A03D98}"/>
                </c:ext>
              </c:extLst>
            </c:dLbl>
            <c:dLbl>
              <c:idx val="2"/>
              <c:layout>
                <c:manualLayout>
                  <c:x val="-8.0591851119183535E-17"/>
                  <c:y val="-0.1935773476149708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A91-4219-AA72-AE38F8A03D98}"/>
                </c:ext>
              </c:extLst>
            </c:dLbl>
            <c:dLbl>
              <c:idx val="3"/>
              <c:layout>
                <c:manualLayout>
                  <c:x val="-8.0591851119183535E-17"/>
                  <c:y val="-0.317497842120106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A91-4219-AA72-AE38F8A03D98}"/>
                </c:ext>
              </c:extLst>
            </c:dLbl>
            <c:dLbl>
              <c:idx val="4"/>
              <c:layout>
                <c:manualLayout>
                  <c:x val="0"/>
                  <c:y val="-0.333899865826873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A91-4219-AA72-AE38F8A03D98}"/>
                </c:ext>
              </c:extLst>
            </c:dLbl>
            <c:dLbl>
              <c:idx val="5"/>
              <c:layout>
                <c:manualLayout>
                  <c:x val="0"/>
                  <c:y val="-0.365904856725321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A91-4219-AA72-AE38F8A03D98}"/>
                </c:ext>
              </c:extLst>
            </c:dLbl>
            <c:dLbl>
              <c:idx val="6"/>
              <c:layout>
                <c:manualLayout>
                  <c:x val="0"/>
                  <c:y val="-0.407800753619968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12F-43EC-8040-80036483430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Myanmar Text" panose="020B0502040204020203" pitchFamily="34" charset="0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900000</c:v>
                </c:pt>
                <c:pt idx="1">
                  <c:v>500000</c:v>
                </c:pt>
                <c:pt idx="2">
                  <c:v>1400000</c:v>
                </c:pt>
                <c:pt idx="3">
                  <c:v>3000000</c:v>
                </c:pt>
                <c:pt idx="4">
                  <c:v>3300000</c:v>
                </c:pt>
                <c:pt idx="5">
                  <c:v>3900000</c:v>
                </c:pt>
                <c:pt idx="6">
                  <c:v>4684961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2-4639-B3F9-617A18429E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41056"/>
        <c:axId val="11744000"/>
      </c:barChart>
      <c:catAx>
        <c:axId val="1174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Myanmar Text" panose="020B0502040204020203" pitchFamily="34" charset="0"/>
              </a:defRPr>
            </a:pPr>
            <a:endParaRPr lang="hu-HU"/>
          </a:p>
        </c:txPr>
        <c:crossAx val="11744000"/>
        <c:crosses val="autoZero"/>
        <c:auto val="1"/>
        <c:lblAlgn val="ctr"/>
        <c:lblOffset val="100"/>
        <c:noMultiLvlLbl val="0"/>
      </c:catAx>
      <c:valAx>
        <c:axId val="117440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4105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Myanmar Text" panose="020B0502040204020203" pitchFamily="34" charset="0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  <a:cs typeface="Myanmar Text" panose="020B0502040204020203" pitchFamily="34" charset="0"/>
        </a:defRPr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Myanmar Text" panose="020B0502040204020203" pitchFamily="34" charset="0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5302486</c:v>
                </c:pt>
                <c:pt idx="1">
                  <c:v>6244555</c:v>
                </c:pt>
                <c:pt idx="2">
                  <c:v>6901304</c:v>
                </c:pt>
                <c:pt idx="3">
                  <c:v>7222893</c:v>
                </c:pt>
                <c:pt idx="4">
                  <c:v>7957321</c:v>
                </c:pt>
                <c:pt idx="5">
                  <c:v>9421104</c:v>
                </c:pt>
                <c:pt idx="6" formatCode="#,##0">
                  <c:v>9508359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7-41BC-B90D-7FE6A5ED3E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7052800"/>
        <c:axId val="37055488"/>
      </c:barChart>
      <c:catAx>
        <c:axId val="3705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Myanmar Text" panose="020B0502040204020203" pitchFamily="34" charset="0"/>
              </a:defRPr>
            </a:pPr>
            <a:endParaRPr lang="hu-HU"/>
          </a:p>
        </c:txPr>
        <c:crossAx val="37055488"/>
        <c:crosses val="autoZero"/>
        <c:auto val="1"/>
        <c:lblAlgn val="ctr"/>
        <c:lblOffset val="100"/>
        <c:noMultiLvlLbl val="0"/>
      </c:catAx>
      <c:valAx>
        <c:axId val="3705548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705280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Myanmar Text" panose="020B0502040204020203" pitchFamily="34" charset="0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  <a:cs typeface="Myanmar Text" panose="020B0502040204020203" pitchFamily="34" charset="0"/>
        </a:defRPr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3955258</c:v>
                </c:pt>
                <c:pt idx="1">
                  <c:v>3621895</c:v>
                </c:pt>
                <c:pt idx="2">
                  <c:v>3593908</c:v>
                </c:pt>
                <c:pt idx="3">
                  <c:v>3658845</c:v>
                </c:pt>
                <c:pt idx="4">
                  <c:v>3503220</c:v>
                </c:pt>
                <c:pt idx="5">
                  <c:v>2335552</c:v>
                </c:pt>
                <c:pt idx="6" formatCode="#,##0">
                  <c:v>2248383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8-4051-89B2-56437147E5E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0731136"/>
        <c:axId val="100746368"/>
      </c:barChart>
      <c:catAx>
        <c:axId val="10073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00746368"/>
        <c:crosses val="autoZero"/>
        <c:auto val="1"/>
        <c:lblAlgn val="ctr"/>
        <c:lblOffset val="100"/>
        <c:noMultiLvlLbl val="0"/>
      </c:catAx>
      <c:valAx>
        <c:axId val="100746368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073113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4972533</c:v>
                </c:pt>
                <c:pt idx="1">
                  <c:v>4879003</c:v>
                </c:pt>
                <c:pt idx="2">
                  <c:v>4597963</c:v>
                </c:pt>
                <c:pt idx="3">
                  <c:v>4513731</c:v>
                </c:pt>
                <c:pt idx="4">
                  <c:v>4534817</c:v>
                </c:pt>
                <c:pt idx="5">
                  <c:v>3857832</c:v>
                </c:pt>
                <c:pt idx="6" formatCode="#,##0">
                  <c:v>2387485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B-49B2-9C92-9975F6D7E5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895552"/>
        <c:axId val="117898240"/>
      </c:barChart>
      <c:catAx>
        <c:axId val="11789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17898240"/>
        <c:crosses val="autoZero"/>
        <c:auto val="1"/>
        <c:lblAlgn val="ctr"/>
        <c:lblOffset val="100"/>
        <c:noMultiLvlLbl val="0"/>
      </c:catAx>
      <c:valAx>
        <c:axId val="11789824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1789555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Oszlop1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1315180</c:v>
                </c:pt>
                <c:pt idx="1">
                  <c:v>1326518</c:v>
                </c:pt>
                <c:pt idx="2">
                  <c:v>1416966</c:v>
                </c:pt>
                <c:pt idx="3">
                  <c:v>1501716</c:v>
                </c:pt>
                <c:pt idx="4">
                  <c:v>1572987</c:v>
                </c:pt>
                <c:pt idx="5">
                  <c:v>1804232</c:v>
                </c:pt>
                <c:pt idx="6" formatCode="#,##0">
                  <c:v>2161463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7B-4DFC-9D09-60789DAD33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8841600"/>
        <c:axId val="128848640"/>
      </c:barChart>
      <c:catAx>
        <c:axId val="12884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28848640"/>
        <c:crosses val="autoZero"/>
        <c:auto val="1"/>
        <c:lblAlgn val="ctr"/>
        <c:lblOffset val="100"/>
        <c:noMultiLvlLbl val="0"/>
      </c:catAx>
      <c:valAx>
        <c:axId val="128848640"/>
        <c:scaling>
          <c:orientation val="minMax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2884160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leggyorsabb vonat (2018)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Délegyháza</c:v>
                </c:pt>
                <c:pt idx="1">
                  <c:v>Kunszentmiklós-Tass</c:v>
                </c:pt>
                <c:pt idx="2">
                  <c:v>Kiskőrös</c:v>
                </c:pt>
                <c:pt idx="3">
                  <c:v>Kiskunhalas</c:v>
                </c:pt>
                <c:pt idx="4">
                  <c:v>Kelebia</c:v>
                </c:pt>
              </c:strCache>
            </c:strRef>
          </c:cat>
          <c:val>
            <c:numRef>
              <c:f>Munka1!$B$2:$B$6</c:f>
              <c:numCache>
                <c:formatCode>h:mm</c:formatCode>
                <c:ptCount val="5"/>
                <c:pt idx="0">
                  <c:v>3.1944444444444449E-2</c:v>
                </c:pt>
                <c:pt idx="1">
                  <c:v>4.2361111111111106E-2</c:v>
                </c:pt>
                <c:pt idx="2">
                  <c:v>8.2638888888888887E-2</c:v>
                </c:pt>
                <c:pt idx="3">
                  <c:v>0.1076388888888889</c:v>
                </c:pt>
                <c:pt idx="4">
                  <c:v>0.13472222222222222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4-4F61-9657-32F918838515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leggyorsabb vonat (terv)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Munka1!$A$2:$A$6</c:f>
              <c:strCache>
                <c:ptCount val="5"/>
                <c:pt idx="0">
                  <c:v>Délegyháza</c:v>
                </c:pt>
                <c:pt idx="1">
                  <c:v>Kunszentmiklós-Tass</c:v>
                </c:pt>
                <c:pt idx="2">
                  <c:v>Kiskőrös</c:v>
                </c:pt>
                <c:pt idx="3">
                  <c:v>Kiskunhalas</c:v>
                </c:pt>
                <c:pt idx="4">
                  <c:v>Kelebia</c:v>
                </c:pt>
              </c:strCache>
            </c:strRef>
          </c:cat>
          <c:val>
            <c:numRef>
              <c:f>Munka1!$C$2:$C$6</c:f>
              <c:numCache>
                <c:formatCode>h:mm</c:formatCode>
                <c:ptCount val="5"/>
                <c:pt idx="0">
                  <c:v>2.5694444444444447E-2</c:v>
                </c:pt>
                <c:pt idx="1">
                  <c:v>2.9861111111111113E-2</c:v>
                </c:pt>
                <c:pt idx="2">
                  <c:v>5.1388888888888894E-2</c:v>
                </c:pt>
                <c:pt idx="3">
                  <c:v>6.458333333333334E-2</c:v>
                </c:pt>
                <c:pt idx="4">
                  <c:v>6.3194444444444442E-2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24-4F61-9657-32F918838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5"/>
        <c:axId val="133983232"/>
        <c:axId val="133989120"/>
      </c:barChart>
      <c:catAx>
        <c:axId val="13398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33989120"/>
        <c:crosses val="autoZero"/>
        <c:auto val="1"/>
        <c:lblAlgn val="ctr"/>
        <c:lblOffset val="100"/>
        <c:noMultiLvlLbl val="0"/>
      </c:catAx>
      <c:valAx>
        <c:axId val="133989120"/>
        <c:scaling>
          <c:orientation val="minMax"/>
          <c:max val="0.14583333333333304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33983232"/>
        <c:crosses val="autoZero"/>
        <c:crossBetween val="between"/>
        <c:majorUnit val="2.0833333333333301E-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70</c:v>
                </c:pt>
              </c:strCache>
            </c:strRef>
          </c:tx>
          <c:spPr>
            <a:gradFill>
              <a:gsLst>
                <a:gs pos="0">
                  <a:srgbClr val="106697"/>
                </a:gs>
                <a:gs pos="100000">
                  <a:srgbClr val="106697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Munka1!$B$2:$B$8</c:f>
              <c:numCache>
                <c:formatCode>General</c:formatCode>
                <c:ptCount val="7"/>
                <c:pt idx="0">
                  <c:v>10300000</c:v>
                </c:pt>
                <c:pt idx="1">
                  <c:v>10400000</c:v>
                </c:pt>
                <c:pt idx="2">
                  <c:v>10600000</c:v>
                </c:pt>
                <c:pt idx="3">
                  <c:v>11200000</c:v>
                </c:pt>
                <c:pt idx="4">
                  <c:v>11900000</c:v>
                </c:pt>
                <c:pt idx="5" formatCode="#,##0">
                  <c:v>12588223</c:v>
                </c:pt>
                <c:pt idx="6" formatCode="#,##0">
                  <c:v>12538469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96-46BA-8576-D58B65291094}"/>
            </c:ext>
          </c:extLst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71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Munka1!$C$2:$C$8</c:f>
              <c:numCache>
                <c:formatCode>General</c:formatCode>
                <c:ptCount val="7"/>
                <c:pt idx="0">
                  <c:v>2600000</c:v>
                </c:pt>
                <c:pt idx="1">
                  <c:v>2400000</c:v>
                </c:pt>
                <c:pt idx="2">
                  <c:v>2400000</c:v>
                </c:pt>
                <c:pt idx="3">
                  <c:v>2700000</c:v>
                </c:pt>
                <c:pt idx="4">
                  <c:v>2900000</c:v>
                </c:pt>
                <c:pt idx="5" formatCode="#,##0">
                  <c:v>3138151</c:v>
                </c:pt>
                <c:pt idx="6" formatCode="#,##0">
                  <c:v>3159065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96-46BA-8576-D58B652910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059904"/>
        <c:axId val="134061440"/>
      </c:barChart>
      <c:catAx>
        <c:axId val="13405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hu-HU"/>
          </a:p>
        </c:txPr>
        <c:crossAx val="134061440"/>
        <c:crosses val="autoZero"/>
        <c:auto val="1"/>
        <c:lblAlgn val="ctr"/>
        <c:lblOffset val="100"/>
        <c:noMultiLvlLbl val="0"/>
      </c:catAx>
      <c:valAx>
        <c:axId val="134061440"/>
        <c:scaling>
          <c:orientation val="minMax"/>
          <c:max val="13000000"/>
        </c:scaling>
        <c:delete val="1"/>
        <c:axPos val="l"/>
        <c:numFmt formatCode="General" sourceLinked="1"/>
        <c:majorTickMark val="out"/>
        <c:minorTickMark val="none"/>
        <c:tickLblPos val="nextTo"/>
        <c:crossAx val="13405990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4C767-CCDC-4590-8907-BA39EF651961}" type="datetimeFigureOut">
              <a:rPr lang="hu-HU" smtClean="0"/>
              <a:t>2020. 02. 07.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ACF0F-0BEC-47EB-947A-E6A742F3333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7986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dirty="0"/>
              <a:t>Elővárosi fizető</a:t>
            </a:r>
            <a:r>
              <a:rPr lang="hu-HU" baseline="0" dirty="0"/>
              <a:t> </a:t>
            </a:r>
            <a:r>
              <a:rPr lang="hu-HU" baseline="0" dirty="0" err="1" smtClean="0"/>
              <a:t>utasfő</a:t>
            </a:r>
            <a:endParaRPr lang="hu-H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baseline="0" dirty="0" smtClean="0"/>
              <a:t>2019-es adat: várható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>
                <a:solidFill>
                  <a:prstClr val="black"/>
                </a:solidFill>
              </a:rPr>
              <a:pPr/>
              <a:t>13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2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4110-CC6D-4DE0-ADEC-0A621F6C42A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951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4110-CC6D-4DE0-ADEC-0A621F6C42A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93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E4110-CC6D-4DE0-ADEC-0A621F6C42A3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6497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0F407-02BD-4826-993E-124FC537B4BE}" type="slidenum">
              <a:rPr lang="hu-HU" smtClean="0">
                <a:solidFill>
                  <a:prstClr val="black"/>
                </a:solidFill>
              </a:rPr>
              <a:pPr/>
              <a:t>22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9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dirty="0"/>
              <a:t>A hálózaton már jelenleg is 112 JKA van telepítve, kihelyezésük 2013. óta folyamatosan zajlik.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dirty="0"/>
              <a:t>Érintőképernyős kivitel, </a:t>
            </a:r>
            <a:r>
              <a:rPr lang="hu-HU" altLang="hu-HU" dirty="0" err="1"/>
              <a:t>pay</a:t>
            </a:r>
            <a:r>
              <a:rPr lang="hu-HU" altLang="hu-HU" dirty="0"/>
              <a:t> </a:t>
            </a:r>
            <a:r>
              <a:rPr lang="hu-HU" altLang="hu-HU" dirty="0" err="1"/>
              <a:t>passos</a:t>
            </a:r>
            <a:r>
              <a:rPr lang="hu-HU" altLang="hu-HU" dirty="0"/>
              <a:t> fizetési lehetőség is kapcsolódik ezekhez az eszközökhöz.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dirty="0"/>
              <a:t>Bankkártyás fizetés aránya (tranzakciószámban)</a:t>
            </a:r>
            <a:r>
              <a:rPr lang="hu-HU" altLang="hu-HU" baseline="0" dirty="0"/>
              <a:t> 30% feletti</a:t>
            </a:r>
            <a:r>
              <a:rPr lang="hu-HU" altLang="hu-HU" dirty="0"/>
              <a:t>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dirty="0"/>
              <a:t>Utasok egyre inkább kedvelik ezt az értékesítési formát.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dirty="0" err="1"/>
              <a:t>E-Ticket</a:t>
            </a:r>
            <a:r>
              <a:rPr lang="hu-HU" altLang="hu-HU" dirty="0"/>
              <a:t> kioszkok átalakítása bankkártyás fizetéssel működő automatára:</a:t>
            </a:r>
            <a:r>
              <a:rPr lang="hu-HU" altLang="hu-HU" baseline="0" dirty="0"/>
              <a:t> 2018 nyár végétől minden </a:t>
            </a:r>
            <a:r>
              <a:rPr lang="hu-HU" altLang="hu-HU" baseline="0" dirty="0" err="1"/>
              <a:t>e-Ticket</a:t>
            </a:r>
            <a:r>
              <a:rPr lang="hu-HU" altLang="hu-HU" baseline="0" dirty="0"/>
              <a:t> kioszkból is lehetséges a jegyvásárlás (fizetés készpénzzel nem lehetséges). Jelenleg 42 van kitelepítve</a:t>
            </a:r>
            <a:endParaRPr lang="hu-HU" altLang="hu-H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u-HU" b="1" dirty="0"/>
              <a:t>JKA beszerzések: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Jelenlegi automaták: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b="1" dirty="0"/>
              <a:t>112 db </a:t>
            </a:r>
            <a:r>
              <a:rPr lang="pl-PL" dirty="0"/>
              <a:t>2013 után beszerzett új automata;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b="1" dirty="0"/>
              <a:t>11 db</a:t>
            </a:r>
            <a:r>
              <a:rPr lang="hu-HU" dirty="0"/>
              <a:t> a 2002-ben és 2010-ben beszerzett, csak menetjegy kiadására alkalmas automata;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b="1" dirty="0"/>
              <a:t>42 db</a:t>
            </a:r>
            <a:r>
              <a:rPr lang="hu-HU" dirty="0"/>
              <a:t> bankkártyás fizetésre átalakított </a:t>
            </a:r>
            <a:r>
              <a:rPr lang="hu-HU" dirty="0" err="1"/>
              <a:t>e-Ticket</a:t>
            </a:r>
            <a:r>
              <a:rPr lang="hu-HU" dirty="0"/>
              <a:t> kioszk.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dirty="0"/>
              <a:t>IKOP beszerzés: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dirty="0"/>
              <a:t>Alapmennyiség: </a:t>
            </a:r>
            <a:r>
              <a:rPr lang="hu-HU" b="1" dirty="0"/>
              <a:t>275 db </a:t>
            </a:r>
            <a:r>
              <a:rPr lang="hu-HU" dirty="0"/>
              <a:t>készpénz + bankkártyás, </a:t>
            </a:r>
            <a:r>
              <a:rPr lang="hu-HU" b="1" dirty="0"/>
              <a:t>110 db </a:t>
            </a:r>
            <a:r>
              <a:rPr lang="hu-HU" dirty="0"/>
              <a:t>csak bankkártyás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hu-HU" dirty="0" err="1"/>
              <a:t>Bp</a:t>
            </a:r>
            <a:r>
              <a:rPr lang="hu-HU" dirty="0"/>
              <a:t> előváros, megyeszékhelyek, pályavasúti pénztárak kiváltása, Balaton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dirty="0"/>
              <a:t>Opciós mennyiség: </a:t>
            </a:r>
            <a:r>
              <a:rPr lang="hu-HU" b="1" dirty="0"/>
              <a:t>80 db </a:t>
            </a:r>
            <a:r>
              <a:rPr lang="hu-HU" dirty="0"/>
              <a:t>készpénz + bankkártyás, </a:t>
            </a:r>
            <a:r>
              <a:rPr lang="hu-HU" b="1" dirty="0"/>
              <a:t>30 db </a:t>
            </a:r>
            <a:r>
              <a:rPr lang="hu-HU" dirty="0"/>
              <a:t>csak bankkártyás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hu-HU" dirty="0"/>
              <a:t>Közbeszerzési eljárás lezárva, támogatási szerződés megkötése</a:t>
            </a:r>
            <a:r>
              <a:rPr lang="hu-HU" baseline="0" dirty="0"/>
              <a:t> folyamatban van</a:t>
            </a:r>
            <a:r>
              <a:rPr lang="hu-HU" dirty="0"/>
              <a:t>, alapmennyiség várhatóan 2019 IV.</a:t>
            </a:r>
            <a:r>
              <a:rPr lang="hu-HU" baseline="0" dirty="0"/>
              <a:t> negyedévtől </a:t>
            </a:r>
            <a:r>
              <a:rPr lang="hu-HU" dirty="0"/>
              <a:t>érkezhet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0F407-02BD-4826-993E-124FC537B4BE}" type="slidenum">
              <a:rPr lang="hu-HU" smtClean="0"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272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hu-HU" alt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0F407-02BD-4826-993E-124FC537B4BE}" type="slidenum">
              <a:rPr lang="hu-HU" smtClean="0">
                <a:solidFill>
                  <a:prstClr val="black"/>
                </a:solidFill>
              </a:rPr>
              <a:pPr/>
              <a:t>24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9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 - 1 soros főcí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576000" y="2052000"/>
            <a:ext cx="10800000" cy="792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3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Főcím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576000" y="2880000"/>
            <a:ext cx="10800000" cy="79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300" baseline="0">
                <a:solidFill>
                  <a:srgbClr val="13347A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(kétsoros főcímnél másik diaelrendezés!)</a:t>
            </a:r>
          </a:p>
        </p:txBody>
      </p:sp>
    </p:spTree>
    <p:extLst>
      <p:ext uri="{BB962C8B-B14F-4D97-AF65-F5344CB8AC3E}">
        <p14:creationId xmlns:p14="http://schemas.microsoft.com/office/powerpoint/2010/main" val="211271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alsó kép (Balaton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pic>
        <p:nvPicPr>
          <p:cNvPr id="7" name="Picture 2" descr="C:\Users\konczjk\Documents\MÁV-START\15_Prezentáció\11_ÉI első negyedév\_\balaton_vonat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44165"/>
            <a:ext cx="12192000" cy="28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 userDrawn="1"/>
        </p:nvSpPr>
        <p:spPr>
          <a:xfrm>
            <a:off x="0" y="4044165"/>
            <a:ext cx="12192000" cy="137184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 hasCustomPrompt="1"/>
          </p:nvPr>
        </p:nvSpPr>
        <p:spPr>
          <a:xfrm>
            <a:off x="478582" y="2493690"/>
            <a:ext cx="11233250" cy="16561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Legfeljebb négy elemből álló lista</a:t>
            </a:r>
          </a:p>
        </p:txBody>
      </p:sp>
    </p:spTree>
    <p:extLst>
      <p:ext uri="{BB962C8B-B14F-4D97-AF65-F5344CB8AC3E}">
        <p14:creationId xmlns:p14="http://schemas.microsoft.com/office/powerpoint/2010/main" val="55414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teljes oldalas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idx="1" hasCustomPrompt="1"/>
          </p:nvPr>
        </p:nvSpPr>
        <p:spPr>
          <a:xfrm>
            <a:off x="-1" y="-7692"/>
            <a:ext cx="12190413" cy="6867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1">
                <a:solidFill>
                  <a:srgbClr val="13347A"/>
                </a:solidFill>
                <a:latin typeface="Myriad Pro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16:9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9" name="Cím 1"/>
          <p:cNvSpPr>
            <a:spLocks noGrp="1"/>
          </p:cNvSpPr>
          <p:nvPr>
            <p:ph type="title" hasCustomPrompt="1"/>
          </p:nvPr>
        </p:nvSpPr>
        <p:spPr>
          <a:xfrm>
            <a:off x="0" y="5663045"/>
            <a:ext cx="12190413" cy="1196543"/>
          </a:xfrm>
          <a:prstGeom prst="rect">
            <a:avLst/>
          </a:prstGeom>
          <a:gradFill>
            <a:gsLst>
              <a:gs pos="0">
                <a:srgbClr val="1480BC">
                  <a:alpha val="0"/>
                </a:srgbClr>
              </a:gs>
              <a:gs pos="40000">
                <a:srgbClr val="1480BC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>
            <a:lvl1pPr>
              <a:defRPr lang="hu-HU" sz="2800" b="1" dirty="0">
                <a:solidFill>
                  <a:schemeClr val="lt1"/>
                </a:solidFill>
                <a:latin typeface="Myriad Pro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hu-HU" dirty="0"/>
              <a:t>Teljes oldalt kitöltő (mindenképp 16:9 arányú!) kép rövid leírása</a:t>
            </a:r>
          </a:p>
        </p:txBody>
      </p:sp>
    </p:spTree>
    <p:extLst>
      <p:ext uri="{BB962C8B-B14F-4D97-AF65-F5344CB8AC3E}">
        <p14:creationId xmlns:p14="http://schemas.microsoft.com/office/powerpoint/2010/main" val="42775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 - alsó kép (vörös Flirt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622" y="684000"/>
            <a:ext cx="7128792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| összefoglaló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 hasCustomPrompt="1"/>
          </p:nvPr>
        </p:nvSpPr>
        <p:spPr>
          <a:xfrm>
            <a:off x="478582" y="1629594"/>
            <a:ext cx="11233250" cy="15841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chemeClr val="bg1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Legfeljebb három pontból álló összefoglaló, amely bemutatja az előadás fő mondanivalóját</a:t>
            </a:r>
          </a:p>
        </p:txBody>
      </p:sp>
    </p:spTree>
    <p:extLst>
      <p:ext uri="{BB962C8B-B14F-4D97-AF65-F5344CB8AC3E}">
        <p14:creationId xmlns:p14="http://schemas.microsoft.com/office/powerpoint/2010/main" val="7130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standar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39604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</p:spTree>
    <p:extLst>
      <p:ext uri="{BB962C8B-B14F-4D97-AF65-F5344CB8AC3E}">
        <p14:creationId xmlns:p14="http://schemas.microsoft.com/office/powerpoint/2010/main" val="297055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 - 2 soros főcí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576000" y="1845618"/>
            <a:ext cx="10800000" cy="172819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300" b="1" baseline="0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Főcím</a:t>
            </a:r>
            <a:br>
              <a:rPr lang="hu-HU" dirty="0"/>
            </a:br>
            <a:r>
              <a:rPr lang="hu-HU" dirty="0"/>
              <a:t>két sorban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576000" y="3609882"/>
            <a:ext cx="10800000" cy="61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aseline="0">
                <a:solidFill>
                  <a:srgbClr val="13347A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(egy soros főcímnél másik diaelrendezés!)</a:t>
            </a:r>
          </a:p>
        </p:txBody>
      </p:sp>
    </p:spTree>
    <p:extLst>
      <p:ext uri="{BB962C8B-B14F-4D97-AF65-F5344CB8AC3E}">
        <p14:creationId xmlns:p14="http://schemas.microsoft.com/office/powerpoint/2010/main" val="184643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rtalom - standar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sp>
        <p:nvSpPr>
          <p:cNvPr id="11" name="Kép helye 10"/>
          <p:cNvSpPr>
            <a:spLocks noGrp="1"/>
          </p:cNvSpPr>
          <p:nvPr>
            <p:ph type="pic" sz="quarter" idx="14" hasCustomPrompt="1"/>
          </p:nvPr>
        </p:nvSpPr>
        <p:spPr>
          <a:xfrm>
            <a:off x="478800" y="2512818"/>
            <a:ext cx="759600" cy="75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Piktogram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4" name="Kép helye 10"/>
          <p:cNvSpPr>
            <a:spLocks noGrp="1"/>
          </p:cNvSpPr>
          <p:nvPr>
            <p:ph type="pic" sz="quarter" idx="15" hasCustomPrompt="1"/>
          </p:nvPr>
        </p:nvSpPr>
        <p:spPr>
          <a:xfrm>
            <a:off x="478800" y="3278643"/>
            <a:ext cx="759600" cy="75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Piktogram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5" name="Kép helye 10"/>
          <p:cNvSpPr>
            <a:spLocks noGrp="1"/>
          </p:cNvSpPr>
          <p:nvPr>
            <p:ph type="pic" sz="quarter" idx="16" hasCustomPrompt="1"/>
          </p:nvPr>
        </p:nvSpPr>
        <p:spPr>
          <a:xfrm>
            <a:off x="478800" y="4044468"/>
            <a:ext cx="759600" cy="75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Piktogram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7" name="Kép helye 10"/>
          <p:cNvSpPr>
            <a:spLocks noGrp="1"/>
          </p:cNvSpPr>
          <p:nvPr>
            <p:ph type="pic" sz="quarter" idx="17" hasCustomPrompt="1"/>
          </p:nvPr>
        </p:nvSpPr>
        <p:spPr>
          <a:xfrm>
            <a:off x="478800" y="4810293"/>
            <a:ext cx="759600" cy="75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Piktogram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8" name="Kép helye 10"/>
          <p:cNvSpPr>
            <a:spLocks noGrp="1"/>
          </p:cNvSpPr>
          <p:nvPr>
            <p:ph type="pic" sz="quarter" idx="18" hasCustomPrompt="1"/>
          </p:nvPr>
        </p:nvSpPr>
        <p:spPr>
          <a:xfrm>
            <a:off x="478800" y="5576118"/>
            <a:ext cx="759600" cy="759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Piktogram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20" name="Szöveg helye 19"/>
          <p:cNvSpPr>
            <a:spLocks noGrp="1"/>
          </p:cNvSpPr>
          <p:nvPr>
            <p:ph type="body" sz="quarter" idx="19" hasCustomPrompt="1"/>
          </p:nvPr>
        </p:nvSpPr>
        <p:spPr>
          <a:xfrm>
            <a:off x="1270670" y="5701306"/>
            <a:ext cx="10441160" cy="509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21" name="Szöveg helye 19"/>
          <p:cNvSpPr>
            <a:spLocks noGrp="1"/>
          </p:cNvSpPr>
          <p:nvPr>
            <p:ph type="body" sz="quarter" idx="20" hasCustomPrompt="1"/>
          </p:nvPr>
        </p:nvSpPr>
        <p:spPr>
          <a:xfrm>
            <a:off x="1270670" y="4934506"/>
            <a:ext cx="10441160" cy="509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22" name="Szöveg helye 19"/>
          <p:cNvSpPr>
            <a:spLocks noGrp="1"/>
          </p:cNvSpPr>
          <p:nvPr>
            <p:ph type="body" sz="quarter" idx="21" hasCustomPrompt="1"/>
          </p:nvPr>
        </p:nvSpPr>
        <p:spPr>
          <a:xfrm>
            <a:off x="1270670" y="4171306"/>
            <a:ext cx="10441160" cy="509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23" name="Szöveg helye 19"/>
          <p:cNvSpPr>
            <a:spLocks noGrp="1"/>
          </p:cNvSpPr>
          <p:nvPr>
            <p:ph type="body" sz="quarter" idx="22" hasCustomPrompt="1"/>
          </p:nvPr>
        </p:nvSpPr>
        <p:spPr>
          <a:xfrm>
            <a:off x="1270670" y="3404506"/>
            <a:ext cx="10441160" cy="509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  <p:sp>
        <p:nvSpPr>
          <p:cNvPr id="24" name="Szöveg helye 19"/>
          <p:cNvSpPr>
            <a:spLocks noGrp="1"/>
          </p:cNvSpPr>
          <p:nvPr>
            <p:ph type="body" sz="quarter" idx="23" hasCustomPrompt="1"/>
          </p:nvPr>
        </p:nvSpPr>
        <p:spPr>
          <a:xfrm>
            <a:off x="1270670" y="2637706"/>
            <a:ext cx="10441160" cy="509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Szöveg</a:t>
            </a:r>
          </a:p>
        </p:txBody>
      </p:sp>
    </p:spTree>
    <p:extLst>
      <p:ext uri="{BB962C8B-B14F-4D97-AF65-F5344CB8AC3E}">
        <p14:creationId xmlns:p14="http://schemas.microsoft.com/office/powerpoint/2010/main" val="410467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oldalt három kép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8352928" cy="39604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sp>
        <p:nvSpPr>
          <p:cNvPr id="12" name="Kép helye 11"/>
          <p:cNvSpPr>
            <a:spLocks noGrp="1" noChangeAspect="1"/>
          </p:cNvSpPr>
          <p:nvPr>
            <p:ph type="pic" sz="quarter" idx="18" hasCustomPrompt="1"/>
          </p:nvPr>
        </p:nvSpPr>
        <p:spPr>
          <a:xfrm rot="21360000">
            <a:off x="9274917" y="5080195"/>
            <a:ext cx="1944000" cy="12959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1" name="Kép helye 11"/>
          <p:cNvSpPr>
            <a:spLocks noGrp="1" noChangeAspect="1"/>
          </p:cNvSpPr>
          <p:nvPr>
            <p:ph type="pic" sz="quarter" idx="17" hasCustomPrompt="1"/>
          </p:nvPr>
        </p:nvSpPr>
        <p:spPr>
          <a:xfrm rot="420000">
            <a:off x="9426574" y="3629751"/>
            <a:ext cx="1944000" cy="12959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0" name="Kép helye 11"/>
          <p:cNvSpPr>
            <a:spLocks noGrp="1" noChangeAspect="1"/>
          </p:cNvSpPr>
          <p:nvPr>
            <p:ph type="pic" sz="quarter" idx="16" hasCustomPrompt="1"/>
          </p:nvPr>
        </p:nvSpPr>
        <p:spPr>
          <a:xfrm rot="21180000">
            <a:off x="9246028" y="2256220"/>
            <a:ext cx="1944000" cy="12959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729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alul négy kép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 hasCustomPrompt="1"/>
          </p:nvPr>
        </p:nvSpPr>
        <p:spPr>
          <a:xfrm>
            <a:off x="478582" y="2493689"/>
            <a:ext cx="11233250" cy="175572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 baseline="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 dirty="0"/>
              <a:t>Legfeljebb négy elemből álló lista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sp>
        <p:nvSpPr>
          <p:cNvPr id="5" name="Téglalap 4"/>
          <p:cNvSpPr/>
          <p:nvPr userDrawn="1"/>
        </p:nvSpPr>
        <p:spPr>
          <a:xfrm>
            <a:off x="0" y="4249413"/>
            <a:ext cx="12192000" cy="33250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 userDrawn="1"/>
        </p:nvSpPr>
        <p:spPr>
          <a:xfrm>
            <a:off x="0" y="4581922"/>
            <a:ext cx="12192000" cy="2276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Kép helye 11"/>
          <p:cNvSpPr>
            <a:spLocks noGrp="1"/>
          </p:cNvSpPr>
          <p:nvPr>
            <p:ph type="pic" sz="quarter" idx="14" hasCustomPrompt="1"/>
          </p:nvPr>
        </p:nvSpPr>
        <p:spPr>
          <a:xfrm>
            <a:off x="299567" y="4819963"/>
            <a:ext cx="2700000" cy="179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5" name="Kép helye 11"/>
          <p:cNvSpPr>
            <a:spLocks noGrp="1"/>
          </p:cNvSpPr>
          <p:nvPr>
            <p:ph type="pic" sz="quarter" idx="15" hasCustomPrompt="1"/>
          </p:nvPr>
        </p:nvSpPr>
        <p:spPr>
          <a:xfrm>
            <a:off x="9169546" y="4819963"/>
            <a:ext cx="2700000" cy="179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7" name="Kép helye 11"/>
          <p:cNvSpPr>
            <a:spLocks noGrp="1"/>
          </p:cNvSpPr>
          <p:nvPr>
            <p:ph type="pic" sz="quarter" idx="16" hasCustomPrompt="1"/>
          </p:nvPr>
        </p:nvSpPr>
        <p:spPr>
          <a:xfrm>
            <a:off x="3256227" y="4819963"/>
            <a:ext cx="2700000" cy="179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18" name="Kép helye 11"/>
          <p:cNvSpPr>
            <a:spLocks noGrp="1"/>
          </p:cNvSpPr>
          <p:nvPr>
            <p:ph type="pic" sz="quarter" idx="17" hasCustomPrompt="1"/>
          </p:nvPr>
        </p:nvSpPr>
        <p:spPr>
          <a:xfrm>
            <a:off x="6212887" y="4819963"/>
            <a:ext cx="2700000" cy="179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118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alul öt kép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sp>
        <p:nvSpPr>
          <p:cNvPr id="13" name="Téglalap 12"/>
          <p:cNvSpPr/>
          <p:nvPr userDrawn="1"/>
        </p:nvSpPr>
        <p:spPr>
          <a:xfrm>
            <a:off x="0" y="4696691"/>
            <a:ext cx="12192000" cy="33250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 userDrawn="1"/>
        </p:nvSpPr>
        <p:spPr>
          <a:xfrm>
            <a:off x="0" y="5029200"/>
            <a:ext cx="12192000" cy="18288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Kép helye 11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99567" y="5223602"/>
            <a:ext cx="2160000" cy="143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1" name="Kép helye 11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648577" y="5223602"/>
            <a:ext cx="2160000" cy="143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2" name="Kép helye 11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997587" y="5223602"/>
            <a:ext cx="2160000" cy="143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3" name="Kép helye 11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346597" y="5223602"/>
            <a:ext cx="2160000" cy="143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6" name="Kép helye 11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95606" y="5223602"/>
            <a:ext cx="2160000" cy="143999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3:2 arányú kép</a:t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7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3042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855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alsó kép (EuroCity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94" y="4599300"/>
            <a:ext cx="12200400" cy="226028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sp>
        <p:nvSpPr>
          <p:cNvPr id="6" name="Téglalap 5"/>
          <p:cNvSpPr/>
          <p:nvPr userDrawn="1"/>
        </p:nvSpPr>
        <p:spPr>
          <a:xfrm>
            <a:off x="0" y="4599299"/>
            <a:ext cx="12192000" cy="137184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5238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- alsó kép (vörös Flirt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r>
              <a:rPr lang="hu-HU" dirty="0"/>
              <a:t>Dia címe</a:t>
            </a:r>
          </a:p>
        </p:txBody>
      </p:sp>
      <p:sp>
        <p:nvSpPr>
          <p:cNvPr id="16" name="Szöveg helye 15"/>
          <p:cNvSpPr>
            <a:spLocks noGrp="1"/>
          </p:cNvSpPr>
          <p:nvPr>
            <p:ph type="body" sz="quarter" idx="13" hasCustomPrompt="1"/>
          </p:nvPr>
        </p:nvSpPr>
        <p:spPr>
          <a:xfrm>
            <a:off x="478582" y="684000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13347A"/>
                </a:solidFill>
                <a:latin typeface="Myriad Pro" pitchFamily="34" charset="0"/>
              </a:defRPr>
            </a:lvl1pPr>
          </a:lstStyle>
          <a:p>
            <a:pPr lvl="0"/>
            <a:r>
              <a:rPr lang="hu-HU" dirty="0"/>
              <a:t>Előadás főcíme (nem az aktuális dia címe!)</a:t>
            </a:r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1" y="4621333"/>
            <a:ext cx="12201995" cy="2236667"/>
          </a:xfrm>
          <a:prstGeom prst="rect">
            <a:avLst/>
          </a:prstGeom>
        </p:spPr>
      </p:pic>
      <p:sp>
        <p:nvSpPr>
          <p:cNvPr id="6" name="Téglalap 5"/>
          <p:cNvSpPr/>
          <p:nvPr userDrawn="1"/>
        </p:nvSpPr>
        <p:spPr>
          <a:xfrm>
            <a:off x="0" y="4599299"/>
            <a:ext cx="12192000" cy="137184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1pPr>
            <a:lvl2pPr marL="742950" indent="-28575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2200">
                <a:solidFill>
                  <a:srgbClr val="13347A"/>
                </a:solidFill>
                <a:latin typeface="Myriad Pro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4348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35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7" r:id="rId4"/>
    <p:sldLayoutId id="2147483666" r:id="rId5"/>
    <p:sldLayoutId id="2147483661" r:id="rId6"/>
    <p:sldLayoutId id="2147483665" r:id="rId7"/>
    <p:sldLayoutId id="2147483664" r:id="rId8"/>
    <p:sldLayoutId id="2147483662" r:id="rId9"/>
    <p:sldLayoutId id="2147483663" r:id="rId10"/>
    <p:sldLayoutId id="2147483657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2.png"/><Relationship Id="rId5" Type="http://schemas.openxmlformats.org/officeDocument/2006/relationships/image" Target="../media/image77.jpeg"/><Relationship Id="rId10" Type="http://schemas.openxmlformats.org/officeDocument/2006/relationships/chart" Target="../charts/chart3.xml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4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12" Type="http://schemas.openxmlformats.org/officeDocument/2006/relationships/image" Target="../media/image83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chart" Target="../charts/chart9.xml"/><Relationship Id="rId5" Type="http://schemas.openxmlformats.org/officeDocument/2006/relationships/image" Target="../media/image122.jpeg"/><Relationship Id="rId10" Type="http://schemas.openxmlformats.org/officeDocument/2006/relationships/image" Target="../media/image127.pn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ím 1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Budapesti elővárosi közlekedés</a:t>
            </a:r>
            <a:endParaRPr lang="hu-HU" dirty="0"/>
          </a:p>
        </p:txBody>
      </p:sp>
      <p:sp>
        <p:nvSpPr>
          <p:cNvPr id="112" name="Alcím 111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hu-HU" sz="3600" dirty="0" smtClean="0"/>
              <a:t>Eredmények, tervezett fejlesztések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375126" y="4509914"/>
            <a:ext cx="62425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Myriad Pro" pitchFamily="34" charset="0"/>
              </a:rPr>
              <a:t>Dr</a:t>
            </a:r>
            <a:r>
              <a:rPr lang="hu-HU" sz="2000" b="1" dirty="0">
                <a:solidFill>
                  <a:schemeClr val="bg1"/>
                </a:solidFill>
                <a:latin typeface="Myriad Pro" pitchFamily="34" charset="0"/>
              </a:rPr>
              <a:t>. Kormányos László</a:t>
            </a:r>
            <a:endParaRPr lang="hu-HU" sz="2000" b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r>
              <a:rPr lang="hu-HU" dirty="0">
                <a:solidFill>
                  <a:schemeClr val="bg1"/>
                </a:solidFill>
                <a:latin typeface="Myriad Pro" pitchFamily="34" charset="0"/>
              </a:rPr>
              <a:t>Szolgáltatásfejlesztési és értékesítési </a:t>
            </a:r>
            <a:r>
              <a:rPr lang="hu-HU" dirty="0" smtClean="0">
                <a:solidFill>
                  <a:schemeClr val="bg1"/>
                </a:solidFill>
                <a:latin typeface="Myriad Pro" pitchFamily="34" charset="0"/>
              </a:rPr>
              <a:t>vezérigazgató-helyettes</a:t>
            </a:r>
          </a:p>
          <a:p>
            <a:pPr algn="ctr"/>
            <a:endParaRPr lang="hu-HU" dirty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r>
              <a:rPr lang="hu-HU" dirty="0">
                <a:solidFill>
                  <a:schemeClr val="bg1"/>
                </a:solidFill>
                <a:latin typeface="Myriad Pro" pitchFamily="34" charset="0"/>
              </a:rPr>
              <a:t>Pest Megye </a:t>
            </a:r>
            <a:r>
              <a:rPr lang="hu-HU" dirty="0" smtClean="0">
                <a:solidFill>
                  <a:schemeClr val="bg1"/>
                </a:solidFill>
                <a:latin typeface="Myriad Pro" pitchFamily="34" charset="0"/>
              </a:rPr>
              <a:t>Közgyűlése</a:t>
            </a:r>
          </a:p>
          <a:p>
            <a:pPr algn="ctr"/>
            <a:endParaRPr lang="hu-HU" sz="400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r>
              <a:rPr lang="hu-HU" dirty="0" smtClean="0">
                <a:solidFill>
                  <a:schemeClr val="bg1"/>
                </a:solidFill>
                <a:latin typeface="Myriad Pro" pitchFamily="34" charset="0"/>
              </a:rPr>
              <a:t>Budapest, 2020. 02. 07</a:t>
            </a:r>
            <a:endParaRPr lang="hu-HU" dirty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endParaRPr lang="hu-HU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Székesfehérvár viszonylat </a:t>
            </a:r>
            <a:r>
              <a:rPr lang="hu-HU" b="0" smtClean="0"/>
              <a:t>(2019 december)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088232"/>
          </a:xfrm>
        </p:spPr>
        <p:txBody>
          <a:bodyPr/>
          <a:lstStyle/>
          <a:p>
            <a:r>
              <a:rPr lang="hu-HU" smtClean="0"/>
              <a:t>Zalaegerszeg és Szombathely felé InterCity vonatokat indítottunk</a:t>
            </a:r>
          </a:p>
          <a:p>
            <a:r>
              <a:rPr lang="hu-HU" smtClean="0"/>
              <a:t>Budapest és Székesfehérvár között </a:t>
            </a:r>
            <a:r>
              <a:rPr lang="hu-HU" b="1" smtClean="0"/>
              <a:t>egyenletesebb gyorsvonati közlekedés</a:t>
            </a:r>
            <a:br>
              <a:rPr lang="hu-HU" b="1" smtClean="0"/>
            </a:br>
            <a:r>
              <a:rPr lang="hu-HU" smtClean="0"/>
              <a:t>(5-55 perc helyett 25-35 perc)</a:t>
            </a:r>
          </a:p>
          <a:p>
            <a:r>
              <a:rPr lang="hu-HU" smtClean="0"/>
              <a:t>Az egésznapos félórás ütemből kevesebb vonat hiányzik (</a:t>
            </a:r>
            <a:r>
              <a:rPr lang="hu-HU" b="1" smtClean="0"/>
              <a:t>38 perces menetidő</a:t>
            </a:r>
            <a:r>
              <a:rPr lang="hu-HU" smtClean="0"/>
              <a:t>)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smtClean="0"/>
              <a:t>Versenyképes vasút</a:t>
            </a:r>
            <a:r>
              <a:rPr lang="hu-HU" b="0" smtClean="0"/>
              <a:t> | 2019 legfontosabb fejlesztései, eredményei</a:t>
            </a:r>
          </a:p>
          <a:p>
            <a:endParaRPr lang="hu-HU" dirty="0"/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945493" y="4814714"/>
            <a:ext cx="10299428" cy="504056"/>
            <a:chOff x="945493" y="4814714"/>
            <a:chExt cx="10299428" cy="504056"/>
          </a:xfrm>
        </p:grpSpPr>
        <p:sp>
          <p:nvSpPr>
            <p:cNvPr id="25" name="Téglalap 24"/>
            <p:cNvSpPr/>
            <p:nvPr/>
          </p:nvSpPr>
          <p:spPr>
            <a:xfrm>
              <a:off x="945493" y="4814714"/>
              <a:ext cx="10299428" cy="504056"/>
            </a:xfrm>
            <a:prstGeom prst="rect">
              <a:avLst/>
            </a:prstGeom>
            <a:gradFill flip="none" rotWithShape="1">
              <a:gsLst>
                <a:gs pos="85000">
                  <a:schemeClr val="bg1">
                    <a:lumMod val="85000"/>
                  </a:schemeClr>
                </a:gs>
                <a:gs pos="15000">
                  <a:schemeClr val="bg1">
                    <a:lumMod val="85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6" name="Kép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4766" y="4965870"/>
              <a:ext cx="406932" cy="201744"/>
            </a:xfrm>
            <a:prstGeom prst="rect">
              <a:avLst/>
            </a:prstGeom>
          </p:spPr>
        </p:pic>
        <p:pic>
          <p:nvPicPr>
            <p:cNvPr id="27" name="Kép 2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9135" y="4965870"/>
              <a:ext cx="406932" cy="201744"/>
            </a:xfrm>
            <a:prstGeom prst="rect">
              <a:avLst/>
            </a:prstGeom>
          </p:spPr>
        </p:pic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4355" y="4965870"/>
              <a:ext cx="406932" cy="201744"/>
            </a:xfrm>
            <a:prstGeom prst="rect">
              <a:avLst/>
            </a:prstGeom>
          </p:spPr>
        </p:pic>
        <p:pic>
          <p:nvPicPr>
            <p:cNvPr id="31" name="Kép 3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725" y="4965870"/>
              <a:ext cx="406932" cy="201744"/>
            </a:xfrm>
            <a:prstGeom prst="rect">
              <a:avLst/>
            </a:prstGeom>
          </p:spPr>
        </p:pic>
        <p:pic>
          <p:nvPicPr>
            <p:cNvPr id="32" name="Kép 3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314" y="4965870"/>
              <a:ext cx="406932" cy="201744"/>
            </a:xfrm>
            <a:prstGeom prst="rect">
              <a:avLst/>
            </a:prstGeom>
          </p:spPr>
        </p:pic>
        <p:pic>
          <p:nvPicPr>
            <p:cNvPr id="33" name="Kép 3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3534" y="4965870"/>
              <a:ext cx="406932" cy="201744"/>
            </a:xfrm>
            <a:prstGeom prst="rect">
              <a:avLst/>
            </a:prstGeom>
          </p:spPr>
        </p:pic>
        <p:pic>
          <p:nvPicPr>
            <p:cNvPr id="34" name="Kép 3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7903" y="4965870"/>
              <a:ext cx="406932" cy="201744"/>
            </a:xfrm>
            <a:prstGeom prst="rect">
              <a:avLst/>
            </a:prstGeom>
          </p:spPr>
        </p:pic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7492" y="4965870"/>
              <a:ext cx="406932" cy="201744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45493" y="5734050"/>
            <a:ext cx="10299428" cy="504056"/>
            <a:chOff x="945493" y="5734050"/>
            <a:chExt cx="10299428" cy="504056"/>
          </a:xfrm>
        </p:grpSpPr>
        <p:sp>
          <p:nvSpPr>
            <p:cNvPr id="37" name="Téglalap 36"/>
            <p:cNvSpPr/>
            <p:nvPr/>
          </p:nvSpPr>
          <p:spPr>
            <a:xfrm>
              <a:off x="945493" y="5734050"/>
              <a:ext cx="10299428" cy="504056"/>
            </a:xfrm>
            <a:prstGeom prst="rect">
              <a:avLst/>
            </a:prstGeom>
            <a:gradFill flip="none" rotWithShape="1">
              <a:gsLst>
                <a:gs pos="85000">
                  <a:schemeClr val="bg1">
                    <a:lumMod val="85000"/>
                  </a:schemeClr>
                </a:gs>
                <a:gs pos="15000">
                  <a:schemeClr val="bg1">
                    <a:lumMod val="85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8" name="Kép 3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4766" y="5885206"/>
              <a:ext cx="406932" cy="201744"/>
            </a:xfrm>
            <a:prstGeom prst="rect">
              <a:avLst/>
            </a:prstGeom>
          </p:spPr>
        </p:pic>
        <p:pic>
          <p:nvPicPr>
            <p:cNvPr id="39" name="Kép 3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5155" y="5885206"/>
              <a:ext cx="406932" cy="201744"/>
            </a:xfrm>
            <a:prstGeom prst="rect">
              <a:avLst/>
            </a:prstGeom>
          </p:spPr>
        </p:pic>
        <p:pic>
          <p:nvPicPr>
            <p:cNvPr id="40" name="Kép 3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5544" y="5885206"/>
              <a:ext cx="406932" cy="201744"/>
            </a:xfrm>
            <a:prstGeom prst="rect">
              <a:avLst/>
            </a:prstGeom>
          </p:spPr>
        </p:pic>
        <p:pic>
          <p:nvPicPr>
            <p:cNvPr id="41" name="Kép 4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933" y="5885206"/>
              <a:ext cx="406932" cy="201744"/>
            </a:xfrm>
            <a:prstGeom prst="rect">
              <a:avLst/>
            </a:prstGeom>
          </p:spPr>
        </p:pic>
        <p:pic>
          <p:nvPicPr>
            <p:cNvPr id="42" name="Kép 4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6322" y="5885206"/>
              <a:ext cx="406932" cy="201744"/>
            </a:xfrm>
            <a:prstGeom prst="rect">
              <a:avLst/>
            </a:prstGeom>
          </p:spPr>
        </p:pic>
        <p:pic>
          <p:nvPicPr>
            <p:cNvPr id="60" name="Kép 5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6711" y="5885206"/>
              <a:ext cx="406932" cy="201744"/>
            </a:xfrm>
            <a:prstGeom prst="rect">
              <a:avLst/>
            </a:prstGeom>
          </p:spPr>
        </p:pic>
        <p:pic>
          <p:nvPicPr>
            <p:cNvPr id="61" name="Kép 6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7100" y="5885206"/>
              <a:ext cx="406932" cy="201744"/>
            </a:xfrm>
            <a:prstGeom prst="rect">
              <a:avLst/>
            </a:prstGeom>
          </p:spPr>
        </p:pic>
        <p:pic>
          <p:nvPicPr>
            <p:cNvPr id="62" name="Kép 6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7492" y="5885206"/>
              <a:ext cx="406932" cy="201744"/>
            </a:xfrm>
            <a:prstGeom prst="rect">
              <a:avLst/>
            </a:prstGeom>
          </p:spPr>
        </p:pic>
      </p:grpSp>
      <p:sp>
        <p:nvSpPr>
          <p:cNvPr id="63" name="Háromszög 62"/>
          <p:cNvSpPr/>
          <p:nvPr/>
        </p:nvSpPr>
        <p:spPr>
          <a:xfrm flipV="1">
            <a:off x="4680855" y="5382394"/>
            <a:ext cx="2828704" cy="288032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48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M3-as metró pótlása: vasúti alternatíva </a:t>
            </a:r>
            <a:r>
              <a:rPr lang="hu-HU" b="0" dirty="0" smtClean="0"/>
              <a:t>(2019 áprilistól)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696744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Az egész dél-pesti agglomeráció érintett</a:t>
            </a:r>
          </a:p>
          <a:p>
            <a:r>
              <a:rPr lang="hu-HU" dirty="0" smtClean="0"/>
              <a:t>Ferihegy (Kőbánya-Kispest) és Budapest-Nyugati között 5-15 percenként közlekednek vonatok</a:t>
            </a:r>
          </a:p>
          <a:p>
            <a:r>
              <a:rPr lang="hu-HU" dirty="0" smtClean="0"/>
              <a:t>Minden vonat (IC és sebesvonatok is)</a:t>
            </a:r>
            <a:br>
              <a:rPr lang="hu-HU" dirty="0" smtClean="0"/>
            </a:br>
            <a:r>
              <a:rPr lang="hu-HU" dirty="0" smtClean="0"/>
              <a:t>igénybe vehető Budapest-bérlettel </a:t>
            </a:r>
          </a:p>
          <a:p>
            <a:r>
              <a:rPr lang="hu-HU" dirty="0" smtClean="0"/>
              <a:t>Kunszentmiklósi vonatok (S25) Kőbánya-Kispest helyett a Keleti pályaudvarra közlekednek</a:t>
            </a:r>
          </a:p>
          <a:p>
            <a:r>
              <a:rPr lang="hu-HU" dirty="0" smtClean="0"/>
              <a:t>Érezhetően nagyobb városon belüli utasszám</a:t>
            </a:r>
            <a:br>
              <a:rPr lang="hu-HU" dirty="0" smtClean="0"/>
            </a:br>
            <a:r>
              <a:rPr lang="hu-HU" dirty="0" smtClean="0"/>
              <a:t>a vonatokon</a:t>
            </a:r>
            <a:endParaRPr lang="hu-HU" dirty="0"/>
          </a:p>
        </p:txBody>
      </p:sp>
      <p:sp>
        <p:nvSpPr>
          <p:cNvPr id="5" name="Szöveg helye 16"/>
          <p:cNvSpPr>
            <a:spLocks noGrp="1"/>
          </p:cNvSpPr>
          <p:nvPr>
            <p:ph type="body" sz="quarter" idx="13"/>
          </p:nvPr>
        </p:nvSpPr>
        <p:spPr>
          <a:xfrm>
            <a:off x="478582" y="684000"/>
            <a:ext cx="9865096" cy="468000"/>
          </a:xfrm>
        </p:spPr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2019 legfontosabb fejlesztései, eredményei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162"/>
          <a:stretch/>
        </p:blipFill>
        <p:spPr bwMode="auto">
          <a:xfrm>
            <a:off x="7462883" y="2565698"/>
            <a:ext cx="3986785" cy="4012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26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helye 12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7" b="947"/>
          <a:stretch>
            <a:fillRect/>
          </a:stretch>
        </p:blipFill>
        <p:spPr/>
      </p:pic>
      <p:sp>
        <p:nvSpPr>
          <p:cNvPr id="9" name="Cím 8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19551C">
                  <a:alpha val="0"/>
                </a:srgbClr>
              </a:gs>
              <a:gs pos="40000">
                <a:srgbClr val="19551C">
                  <a:alpha val="90000"/>
                </a:srgbClr>
              </a:gs>
            </a:gsLst>
          </a:gradFill>
        </p:spPr>
        <p:txBody>
          <a:bodyPr/>
          <a:lstStyle/>
          <a:p>
            <a:r>
              <a:rPr lang="hu-HU" dirty="0" smtClean="0"/>
              <a:t>Rövid- és középtávú fejlesztési stratégiánk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290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524588" y="600769"/>
            <a:ext cx="8003705" cy="65948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400" dirty="0">
              <a:solidFill>
                <a:srgbClr val="13347A"/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Utasforgalom Budapest </a:t>
            </a:r>
            <a:r>
              <a:rPr lang="hu-HU" dirty="0" smtClean="0"/>
              <a:t>elővárosában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6408" y="2528341"/>
            <a:ext cx="7007585" cy="39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 rot="16200000">
            <a:off x="3126530" y="4215250"/>
            <a:ext cx="4414433" cy="63732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 rot="16878545">
            <a:off x="4381297" y="2703010"/>
            <a:ext cx="1577298" cy="131711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graphicFrame>
        <p:nvGraphicFramePr>
          <p:cNvPr id="18" name="Diagram 17"/>
          <p:cNvGraphicFramePr/>
          <p:nvPr>
            <p:extLst/>
          </p:nvPr>
        </p:nvGraphicFramePr>
        <p:xfrm>
          <a:off x="524588" y="2709715"/>
          <a:ext cx="434648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Lekerekített téglalap 8"/>
          <p:cNvSpPr/>
          <p:nvPr/>
        </p:nvSpPr>
        <p:spPr>
          <a:xfrm>
            <a:off x="766614" y="2970265"/>
            <a:ext cx="2808312" cy="782606"/>
          </a:xfrm>
          <a:prstGeom prst="roundRect">
            <a:avLst>
              <a:gd name="adj" fmla="val 6348"/>
            </a:avLst>
          </a:prstGeom>
          <a:gradFill flip="none" rotWithShape="1">
            <a:gsLst>
              <a:gs pos="0">
                <a:srgbClr val="165491">
                  <a:shade val="30000"/>
                  <a:satMod val="115000"/>
                </a:srgbClr>
              </a:gs>
              <a:gs pos="50000">
                <a:srgbClr val="165491">
                  <a:shade val="67500"/>
                  <a:satMod val="115000"/>
                </a:srgbClr>
              </a:gs>
              <a:gs pos="100000">
                <a:srgbClr val="16549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 smtClean="0">
                <a:latin typeface="Myriad Pro" pitchFamily="34" charset="0"/>
                <a:cs typeface="Segoe UI" panose="020B0502040204020203" pitchFamily="34" charset="0"/>
              </a:rPr>
              <a:t>Napi 95 000 utas</a:t>
            </a:r>
          </a:p>
          <a:p>
            <a:pPr algn="ctr"/>
            <a:r>
              <a:rPr lang="hu-HU" sz="1600" dirty="0" smtClean="0">
                <a:latin typeface="Myriad Pro" pitchFamily="34" charset="0"/>
                <a:cs typeface="Segoe UI" panose="020B0502040204020203" pitchFamily="34" charset="0"/>
              </a:rPr>
              <a:t>3,5 milliós agglomeráció</a:t>
            </a:r>
            <a:endParaRPr lang="hu-HU" sz="1600" dirty="0">
              <a:latin typeface="Myriad Pro" pitchFamily="34" charset="0"/>
              <a:cs typeface="Segoe UI" panose="020B0502040204020203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086925" y="6306827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  <p:sp>
        <p:nvSpPr>
          <p:cNvPr id="13" name="Szöveg helye 16"/>
          <p:cNvSpPr txBox="1">
            <a:spLocks/>
          </p:cNvSpPr>
          <p:nvPr/>
        </p:nvSpPr>
        <p:spPr>
          <a:xfrm>
            <a:off x="478582" y="657538"/>
            <a:ext cx="9865096" cy="46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Versenyképes vasút </a:t>
            </a:r>
            <a:r>
              <a:rPr lang="hu-HU" b="0" dirty="0" smtClean="0"/>
              <a:t>| Rövid- és középtávú fejlesztési stratégiánk</a:t>
            </a:r>
            <a:endParaRPr lang="hu-HU" b="0" dirty="0"/>
          </a:p>
        </p:txBody>
      </p:sp>
    </p:spTree>
    <p:extLst>
      <p:ext uri="{BB962C8B-B14F-4D97-AF65-F5344CB8AC3E}">
        <p14:creationId xmlns:p14="http://schemas.microsoft.com/office/powerpoint/2010/main" val="25490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Zöld vasút | Reális válasz lokális és globális problémákra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1" y="2493690"/>
            <a:ext cx="6589369" cy="3960440"/>
          </a:xfrm>
        </p:spPr>
        <p:txBody>
          <a:bodyPr/>
          <a:lstStyle/>
          <a:p>
            <a:r>
              <a:rPr lang="hu-HU" dirty="0" smtClean="0"/>
              <a:t>Fokozódó közúti forgalom, dugók, környezetszennyezés</a:t>
            </a:r>
          </a:p>
          <a:p>
            <a:r>
              <a:rPr lang="hu-HU" dirty="0" smtClean="0"/>
              <a:t>Modern, környezetbarát járművek beszerzése</a:t>
            </a:r>
          </a:p>
          <a:p>
            <a:r>
              <a:rPr lang="hu-HU" dirty="0" smtClean="0"/>
              <a:t>Az egyéni közlekedésnél lényegesen kedvezőbb károsanyag kibocsátás</a:t>
            </a:r>
          </a:p>
          <a:p>
            <a:r>
              <a:rPr lang="hu-HU" dirty="0" smtClean="0"/>
              <a:t>Zéró emisszió a villamosított vonalakon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Versenyképes vasút </a:t>
            </a:r>
            <a:r>
              <a:rPr lang="hu-HU" b="0" dirty="0" smtClean="0"/>
              <a:t>| </a:t>
            </a:r>
            <a:r>
              <a:rPr lang="hu-HU" b="0" dirty="0"/>
              <a:t>Rövid- és középtávú fejlesztési stratégiánk</a:t>
            </a:r>
          </a:p>
        </p:txBody>
      </p:sp>
      <p:pic>
        <p:nvPicPr>
          <p:cNvPr id="21" name="Kép helye 20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37231">
            <a:off x="7888182" y="4467720"/>
            <a:ext cx="2700338" cy="179863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Kép helye 21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292">
            <a:off x="7510605" y="2652379"/>
            <a:ext cx="2698750" cy="18002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231">
            <a:off x="10048422" y="5561899"/>
            <a:ext cx="443883" cy="443883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92">
            <a:off x="9563408" y="3945668"/>
            <a:ext cx="443883" cy="443883"/>
          </a:xfrm>
          <a:prstGeom prst="rect">
            <a:avLst/>
          </a:prstGeom>
        </p:spPr>
      </p:pic>
      <p:pic>
        <p:nvPicPr>
          <p:cNvPr id="13" name="Kép hely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292">
            <a:off x="7510605" y="2652605"/>
            <a:ext cx="2700000" cy="17999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Kép hely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37231">
            <a:off x="7888182" y="4466358"/>
            <a:ext cx="2700000" cy="179999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30" y="5017019"/>
            <a:ext cx="1440160" cy="143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Infrastruktúra: tervezett budapesti célállapot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120680" cy="3960440"/>
          </a:xfrm>
        </p:spPr>
        <p:txBody>
          <a:bodyPr/>
          <a:lstStyle/>
          <a:p>
            <a:r>
              <a:rPr lang="hu-HU" dirty="0" smtClean="0"/>
              <a:t>Vasút elővárosi és városi szerepének növelése</a:t>
            </a:r>
          </a:p>
          <a:p>
            <a:r>
              <a:rPr lang="hu-HU" dirty="0" smtClean="0"/>
              <a:t>Kritikus szakaszok felújítása</a:t>
            </a:r>
          </a:p>
          <a:p>
            <a:r>
              <a:rPr lang="hu-HU" dirty="0" smtClean="0"/>
              <a:t>Déli körvasút projekt megvalósítása</a:t>
            </a:r>
            <a:br>
              <a:rPr lang="hu-HU" dirty="0" smtClean="0"/>
            </a:br>
            <a:r>
              <a:rPr lang="hu-HU" dirty="0" smtClean="0"/>
              <a:t>(3. vágány, új megállók, 15 perces személyvonati követés)</a:t>
            </a:r>
          </a:p>
          <a:p>
            <a:r>
              <a:rPr lang="hu-HU" dirty="0" smtClean="0"/>
              <a:t>Külső körvasúton 3 új megállóhely (Pestújhely, Újpalota, Rákosfalva)</a:t>
            </a:r>
          </a:p>
          <a:p>
            <a:r>
              <a:rPr lang="hu-HU" dirty="0" smtClean="0"/>
              <a:t>Közlekedési Múzeum megállóhely</a:t>
            </a:r>
          </a:p>
          <a:p>
            <a:r>
              <a:rPr lang="hu-HU" dirty="0" smtClean="0"/>
              <a:t>100a repülőtéri kiágazás megvalósítása</a:t>
            </a:r>
          </a:p>
          <a:p>
            <a:r>
              <a:rPr lang="hu-HU" dirty="0" smtClean="0"/>
              <a:t>Kőbánya-Kispest – Keleti kapcsolat</a:t>
            </a:r>
          </a:p>
        </p:txBody>
      </p:sp>
      <p:sp>
        <p:nvSpPr>
          <p:cNvPr id="6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246" y="2147740"/>
            <a:ext cx="5328592" cy="46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91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P+R, B+R parkolók építése és bővítése</a:t>
            </a:r>
            <a:endParaRPr lang="hu-HU" dirty="0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78583" y="2493691"/>
            <a:ext cx="8280919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Kombinált utazási módok támogatása, versenyképes eljutási idő</a:t>
            </a:r>
          </a:p>
          <a:p>
            <a:r>
              <a:rPr lang="hu-HU" dirty="0" smtClean="0"/>
              <a:t>Fedett, és biztonságos B+R parkolók létrehozása</a:t>
            </a:r>
          </a:p>
          <a:p>
            <a:r>
              <a:rPr lang="hu-HU" dirty="0" smtClean="0"/>
              <a:t>Több </a:t>
            </a:r>
            <a:r>
              <a:rPr lang="hu-HU" dirty="0"/>
              <a:t>elővárosi állomáson kiépíteni </a:t>
            </a:r>
            <a:r>
              <a:rPr lang="hu-HU" dirty="0" smtClean="0"/>
              <a:t>javasolt</a:t>
            </a:r>
            <a:endParaRPr lang="hu-HU" dirty="0"/>
          </a:p>
          <a:p>
            <a:pPr lvl="1"/>
            <a:r>
              <a:rPr lang="hu-HU" dirty="0" smtClean="0"/>
              <a:t>22 állomáson új P+R és B+R építése</a:t>
            </a:r>
            <a:endParaRPr lang="hu-HU" dirty="0"/>
          </a:p>
          <a:p>
            <a:r>
              <a:rPr lang="hu-HU" dirty="0" smtClean="0"/>
              <a:t>Legforgalmasabb </a:t>
            </a:r>
            <a:r>
              <a:rPr lang="hu-HU" dirty="0"/>
              <a:t>állomásokon </a:t>
            </a:r>
            <a:r>
              <a:rPr lang="hu-HU" dirty="0" smtClean="0"/>
              <a:t>kapacitáshiány</a:t>
            </a:r>
            <a:endParaRPr lang="hu-HU" dirty="0"/>
          </a:p>
          <a:p>
            <a:pPr lvl="1"/>
            <a:r>
              <a:rPr lang="hu-HU" dirty="0" smtClean="0"/>
              <a:t>37 állomáson P+R bővítés</a:t>
            </a:r>
          </a:p>
          <a:p>
            <a:pPr lvl="1"/>
            <a:r>
              <a:rPr lang="hu-HU" dirty="0" smtClean="0"/>
              <a:t>35 állomáson B+R bővítés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1026" name="Picture 2" descr="P+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6" y="4643198"/>
            <a:ext cx="5360746" cy="20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Személyszállítási stratégia </a:t>
            </a:r>
            <a:r>
              <a:rPr lang="hu-HU" dirty="0"/>
              <a:t>– korszerű, megbízható, </a:t>
            </a:r>
            <a:r>
              <a:rPr lang="hu-HU" dirty="0" smtClean="0"/>
              <a:t>gyors, </a:t>
            </a:r>
            <a:r>
              <a:rPr lang="hu-HU" dirty="0" smtClean="0">
                <a:solidFill>
                  <a:srgbClr val="6EB538"/>
                </a:solidFill>
              </a:rPr>
              <a:t>zöld</a:t>
            </a:r>
            <a:endParaRPr lang="hu-HU" dirty="0">
              <a:solidFill>
                <a:srgbClr val="6EB538"/>
              </a:solidFill>
            </a:endParaRPr>
          </a:p>
        </p:txBody>
      </p:sp>
      <p:sp>
        <p:nvSpPr>
          <p:cNvPr id="28" name="Tartalom helye 27"/>
          <p:cNvSpPr>
            <a:spLocks noGrp="1"/>
          </p:cNvSpPr>
          <p:nvPr>
            <p:ph idx="1"/>
          </p:nvPr>
        </p:nvSpPr>
        <p:spPr>
          <a:xfrm>
            <a:off x="6423811" y="2493692"/>
            <a:ext cx="5288021" cy="2805092"/>
          </a:xfrm>
        </p:spPr>
        <p:txBody>
          <a:bodyPr/>
          <a:lstStyle/>
          <a:p>
            <a:r>
              <a:rPr lang="hu-HU" dirty="0"/>
              <a:t>Korszerű gördülőállomány</a:t>
            </a:r>
          </a:p>
          <a:p>
            <a:r>
              <a:rPr lang="hu-HU" smtClean="0"/>
              <a:t>Kínálati menetrend</a:t>
            </a:r>
            <a:endParaRPr lang="hu-HU" dirty="0"/>
          </a:p>
          <a:p>
            <a:r>
              <a:rPr lang="hu-HU" dirty="0"/>
              <a:t>Menetrendszerűség javítása</a:t>
            </a:r>
          </a:p>
          <a:p>
            <a:r>
              <a:rPr lang="hu-HU" dirty="0"/>
              <a:t>Új megállóhelyi környezet</a:t>
            </a:r>
          </a:p>
          <a:p>
            <a:r>
              <a:rPr lang="hu-HU" dirty="0"/>
              <a:t>Korszerű jegyértékesítési rendszerek</a:t>
            </a:r>
          </a:p>
          <a:p>
            <a:r>
              <a:rPr lang="hu-HU" dirty="0"/>
              <a:t>Korszerű </a:t>
            </a:r>
            <a:r>
              <a:rPr lang="hu-HU" dirty="0" err="1"/>
              <a:t>utastájékoztatás</a:t>
            </a:r>
            <a:endParaRPr lang="hu-HU" dirty="0"/>
          </a:p>
        </p:txBody>
      </p:sp>
      <p:sp>
        <p:nvSpPr>
          <p:cNvPr id="29" name="Szöveg helye 2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66" y="2470472"/>
            <a:ext cx="5654282" cy="400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Csoportba foglalás 2"/>
          <p:cNvGrpSpPr/>
          <p:nvPr/>
        </p:nvGrpSpPr>
        <p:grpSpPr>
          <a:xfrm>
            <a:off x="6520001" y="5527342"/>
            <a:ext cx="5191832" cy="906835"/>
            <a:chOff x="6520000" y="5457880"/>
            <a:chExt cx="5589515" cy="976297"/>
          </a:xfrm>
        </p:grpSpPr>
        <p:pic>
          <p:nvPicPr>
            <p:cNvPr id="7" name="Picture 5" descr="C:\Users\konczjk\Documents\MÁV-START\15_Prezentáció\05_KTE konferencia\_\vonat.png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961" y="5457880"/>
              <a:ext cx="585329" cy="58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konczjk\Documents\MÁV-START\15_Prezentáció\05_KTE konferencia\_\palya.pn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1502" y="5458910"/>
              <a:ext cx="585329" cy="5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Users\konczjk\Documents\MÁV-START\15_Prezentáció\05_KTE konferencia\_\allomas.png"/>
            <p:cNvPicPr>
              <a:picLocks noChangeAspect="1" noChangeArrowheads="1"/>
            </p:cNvPicPr>
            <p:nvPr/>
          </p:nvPicPr>
          <p:blipFill>
            <a:blip r:embed="rId6" cstate="screen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1732" y="5458910"/>
              <a:ext cx="585329" cy="5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803176" y="5458910"/>
              <a:ext cx="583357" cy="5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Pluszjel 10"/>
            <p:cNvSpPr/>
            <p:nvPr/>
          </p:nvSpPr>
          <p:spPr>
            <a:xfrm>
              <a:off x="7157470" y="5639829"/>
              <a:ext cx="223623" cy="223704"/>
            </a:xfrm>
            <a:prstGeom prst="mathPlus">
              <a:avLst>
                <a:gd name="adj1" fmla="val 11647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2" name="Pluszjel 11"/>
            <p:cNvSpPr/>
            <p:nvPr/>
          </p:nvSpPr>
          <p:spPr>
            <a:xfrm>
              <a:off x="7883206" y="5639829"/>
              <a:ext cx="223623" cy="223704"/>
            </a:xfrm>
            <a:prstGeom prst="mathPlus">
              <a:avLst>
                <a:gd name="adj1" fmla="val 11647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3" name="Pluszjel 12"/>
            <p:cNvSpPr/>
            <p:nvPr/>
          </p:nvSpPr>
          <p:spPr>
            <a:xfrm>
              <a:off x="8613436" y="5639829"/>
              <a:ext cx="223623" cy="223704"/>
            </a:xfrm>
            <a:prstGeom prst="mathPlus">
              <a:avLst>
                <a:gd name="adj1" fmla="val 11647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7250229" y="6064845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Korszerű állomások</a:t>
              </a: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7980458" y="6064844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Új motor-vonatok</a:t>
              </a: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8710688" y="6064844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Attraktív menetrend</a:t>
              </a: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6520000" y="6064844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Pálya-</a:t>
              </a:r>
              <a:b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</a:br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felújítás</a:t>
              </a:r>
            </a:p>
          </p:txBody>
        </p:sp>
        <p:pic>
          <p:nvPicPr>
            <p:cNvPr id="22" name="Picture 8" descr="C:\Users\konczjk\Documents\MÁV-START\15_Prezentáció\05_KTE konferencia\_\menetrend.pn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763" y="5458910"/>
              <a:ext cx="585329" cy="5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luszjel 22"/>
            <p:cNvSpPr/>
            <p:nvPr/>
          </p:nvSpPr>
          <p:spPr>
            <a:xfrm>
              <a:off x="9356022" y="5639829"/>
              <a:ext cx="223623" cy="223704"/>
            </a:xfrm>
            <a:prstGeom prst="mathPlus">
              <a:avLst>
                <a:gd name="adj1" fmla="val 11647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24" name="Szövegdoboz 23"/>
            <p:cNvSpPr txBox="1"/>
            <p:nvPr/>
          </p:nvSpPr>
          <p:spPr>
            <a:xfrm>
              <a:off x="9462261" y="6064844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Pontos</a:t>
              </a:r>
              <a:b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</a:br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járatok</a:t>
              </a:r>
            </a:p>
          </p:txBody>
        </p:sp>
        <p:sp>
          <p:nvSpPr>
            <p:cNvPr id="26" name="Egyenlő 25"/>
            <p:cNvSpPr/>
            <p:nvPr/>
          </p:nvSpPr>
          <p:spPr>
            <a:xfrm>
              <a:off x="10868473" y="5602441"/>
              <a:ext cx="232312" cy="296420"/>
            </a:xfrm>
            <a:prstGeom prst="mathEqual">
              <a:avLst>
                <a:gd name="adj1" fmla="val 13813"/>
                <a:gd name="adj2" fmla="val 11760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>
                <a:solidFill>
                  <a:schemeClr val="tx1"/>
                </a:solidFill>
              </a:endParaRPr>
            </a:p>
          </p:txBody>
        </p:sp>
        <p:sp>
          <p:nvSpPr>
            <p:cNvPr id="27" name="Lekerekített téglalap 26"/>
            <p:cNvSpPr/>
            <p:nvPr/>
          </p:nvSpPr>
          <p:spPr>
            <a:xfrm>
              <a:off x="11137113" y="5510879"/>
              <a:ext cx="972402" cy="479542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b="1" dirty="0">
                  <a:latin typeface="Myriad Pro" pitchFamily="34" charset="0"/>
                  <a:cs typeface="Segoe UI" panose="020B0502040204020203" pitchFamily="34" charset="0"/>
                </a:rPr>
                <a:t>Növekvő utasszám</a:t>
              </a:r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01116" y="5457985"/>
              <a:ext cx="585329" cy="585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luszjel 30"/>
            <p:cNvSpPr/>
            <p:nvPr/>
          </p:nvSpPr>
          <p:spPr>
            <a:xfrm>
              <a:off x="10103375" y="5638799"/>
              <a:ext cx="223623" cy="223704"/>
            </a:xfrm>
            <a:prstGeom prst="mathPlus">
              <a:avLst>
                <a:gd name="adj1" fmla="val 11647"/>
              </a:avLst>
            </a:prstGeom>
            <a:solidFill>
              <a:srgbClr val="1334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32" name="Szövegdoboz 31"/>
            <p:cNvSpPr txBox="1"/>
            <p:nvPr/>
          </p:nvSpPr>
          <p:spPr>
            <a:xfrm>
              <a:off x="10209614" y="6063814"/>
              <a:ext cx="76833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hu-HU" sz="1100" b="1" dirty="0" smtClean="0">
                  <a:solidFill>
                    <a:srgbClr val="13347A"/>
                  </a:solidFill>
                  <a:latin typeface="Myriad Pro" pitchFamily="34" charset="0"/>
                </a:rPr>
                <a:t>Vonzó</a:t>
              </a:r>
            </a:p>
            <a:p>
              <a:pPr algn="ctr"/>
              <a:r>
                <a:rPr lang="hu-HU" sz="1100" b="1" dirty="0" smtClean="0">
                  <a:solidFill>
                    <a:srgbClr val="13347A"/>
                  </a:solidFill>
                  <a:latin typeface="Myriad Pro" pitchFamily="34" charset="0"/>
                </a:rPr>
                <a:t>tarifa</a:t>
              </a:r>
              <a:endParaRPr lang="hu-HU" sz="1100" b="1" dirty="0">
                <a:solidFill>
                  <a:srgbClr val="13347A"/>
                </a:solidFill>
                <a:latin typeface="Myriad Pr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0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Jelenlegi járművek az elővárosban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sp>
        <p:nvSpPr>
          <p:cNvPr id="35" name="Lekerekített téglalap 34"/>
          <p:cNvSpPr/>
          <p:nvPr/>
        </p:nvSpPr>
        <p:spPr>
          <a:xfrm>
            <a:off x="8642817" y="1837743"/>
            <a:ext cx="2423595" cy="479905"/>
          </a:xfrm>
          <a:prstGeom prst="roundRect">
            <a:avLst>
              <a:gd name="adj" fmla="val 6348"/>
            </a:avLst>
          </a:prstGeom>
          <a:gradFill flip="none" rotWithShape="1">
            <a:gsLst>
              <a:gs pos="0">
                <a:srgbClr val="165491">
                  <a:shade val="30000"/>
                  <a:satMod val="115000"/>
                </a:srgbClr>
              </a:gs>
              <a:gs pos="50000">
                <a:srgbClr val="165491">
                  <a:shade val="67500"/>
                  <a:satMod val="115000"/>
                </a:srgbClr>
              </a:gs>
              <a:gs pos="100000">
                <a:srgbClr val="16549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latin typeface="Myriad Pro" pitchFamily="34" charset="0"/>
                <a:cs typeface="Segoe UI" panose="020B0502040204020203" pitchFamily="34" charset="0"/>
              </a:rPr>
              <a:t>Korszerű jármű: 68%</a:t>
            </a:r>
          </a:p>
        </p:txBody>
      </p:sp>
      <p:pic>
        <p:nvPicPr>
          <p:cNvPr id="51" name="Kép 5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08" y="2443722"/>
            <a:ext cx="6870733" cy="3821208"/>
          </a:xfrm>
          <a:prstGeom prst="rect">
            <a:avLst/>
          </a:prstGeom>
        </p:spPr>
      </p:pic>
      <p:grpSp>
        <p:nvGrpSpPr>
          <p:cNvPr id="52" name="Csoportba foglalás 51"/>
          <p:cNvGrpSpPr/>
          <p:nvPr/>
        </p:nvGrpSpPr>
        <p:grpSpPr>
          <a:xfrm>
            <a:off x="808565" y="6453588"/>
            <a:ext cx="8361861" cy="404760"/>
            <a:chOff x="808671" y="5826760"/>
            <a:chExt cx="8362950" cy="404813"/>
          </a:xfrm>
        </p:grpSpPr>
        <p:pic>
          <p:nvPicPr>
            <p:cNvPr id="53" name="Picture 2" descr="C:\Users\konczjk\Documents\MÁV-START\01_Arculat\04_MÁV-START - Arculattervezési elemek\01_Sematikus járműrajzok\PNG\taurus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71" y="5826760"/>
              <a:ext cx="1466850" cy="40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" descr="C:\Users\konczjk\Documents\MÁV-START\01_Arculat\04_MÁV-START - Arculattervezési elemek\01_Sematikus járműrajzok\PNG\fecske_bhv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52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konczjk\Documents\MÁV-START\01_Arculat\04_MÁV-START - Arculattervezési elemek\01_Sematikus járműrajzok\PNG\fecske_bdt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227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" descr="C:\Users\konczjk\Documents\MÁV-START\01_Arculat\04_MÁV-START - Arculattervezési elemek\01_Sematikus járműrajzok\PNG\fecske_bhv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87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konczjk\Documents\MÁV-START\01_Arculat\04_MÁV-START - Arculattervezési elemek\01_Sematikus járműrajzok\PNG\fecske_bhv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22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C:\Users\konczjk\Documents\MÁV-START\01_Arculat\04_MÁV-START - Arculattervezési elemek\01_Sematikus járműrajzok\PNG\fecske_bhv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57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3" descr="C:\Users\konczjk\Documents\MÁV-START\01_Arculat\04_MÁV-START - Arculattervezési elemek\01_Sematikus járműrajzok\PNG\fecske_bhv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921" y="5890261"/>
              <a:ext cx="1149350" cy="341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Csoportba foglalás 60"/>
          <p:cNvGrpSpPr/>
          <p:nvPr/>
        </p:nvGrpSpPr>
        <p:grpSpPr>
          <a:xfrm>
            <a:off x="10352465" y="5109960"/>
            <a:ext cx="1653821" cy="691584"/>
            <a:chOff x="10353814" y="5109385"/>
            <a:chExt cx="1654036" cy="691674"/>
          </a:xfrm>
        </p:grpSpPr>
        <p:pic>
          <p:nvPicPr>
            <p:cNvPr id="62" name="Picture 5" descr="B:\MAV-START RESZLEGEK\1Alt_VezIgH\12Ertekesitesi_Ig\121Uzletfejl_Marketing\1212Utasinformacio\01_Grafika\Solymosi D\01_Arculat\04_MÁV-START - Arculattervezési elemek\01_Sematikus járműrajzok 3D\3D_ikon_MÁV_8005_BDt-400\3D_ikon_MAV_BDt-400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3814" y="5109385"/>
              <a:ext cx="691674" cy="69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Szövegdoboz 62"/>
            <p:cNvSpPr txBox="1"/>
            <p:nvPr/>
          </p:nvSpPr>
          <p:spPr>
            <a:xfrm>
              <a:off x="11052175" y="5175582"/>
              <a:ext cx="955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Elavult</a:t>
              </a:r>
              <a:b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</a:br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ingavonat</a:t>
              </a:r>
            </a:p>
          </p:txBody>
        </p:sp>
        <p:cxnSp>
          <p:nvCxnSpPr>
            <p:cNvPr id="64" name="Egyenes összekötő 63"/>
            <p:cNvCxnSpPr/>
            <p:nvPr/>
          </p:nvCxnSpPr>
          <p:spPr>
            <a:xfrm>
              <a:off x="11144885" y="5645484"/>
              <a:ext cx="692150" cy="0"/>
            </a:xfrm>
            <a:prstGeom prst="line">
              <a:avLst/>
            </a:prstGeom>
            <a:ln w="57150">
              <a:solidFill>
                <a:srgbClr val="E538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Csoportba foglalás 64"/>
          <p:cNvGrpSpPr/>
          <p:nvPr/>
        </p:nvGrpSpPr>
        <p:grpSpPr>
          <a:xfrm>
            <a:off x="10345780" y="5869600"/>
            <a:ext cx="1660507" cy="704956"/>
            <a:chOff x="10347127" y="5869124"/>
            <a:chExt cx="1660723" cy="705048"/>
          </a:xfrm>
        </p:grpSpPr>
        <p:pic>
          <p:nvPicPr>
            <p:cNvPr id="66" name="Picture 6" descr="B:\MAV-START RESZLEGEK\1Alt_VezIgH\12Ertekesitesi_Ig\121Uzletfejl_Marketing\1212Utasinformacio\01_Grafika\Solymosi D\01_Arculat\04_MÁV-START - Arculattervezési elemek\01_Sematikus járműrajzok 3D\3D_ikon_MÁV_415\3D_ikon_MAV_415_1.pn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127" y="5869124"/>
              <a:ext cx="705048" cy="70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Szövegdoboz 66"/>
            <p:cNvSpPr txBox="1"/>
            <p:nvPr/>
          </p:nvSpPr>
          <p:spPr>
            <a:xfrm>
              <a:off x="11052175" y="5961395"/>
              <a:ext cx="955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Korszerű</a:t>
              </a:r>
              <a:b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</a:br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motorvonat</a:t>
              </a:r>
            </a:p>
          </p:txBody>
        </p:sp>
        <p:cxnSp>
          <p:nvCxnSpPr>
            <p:cNvPr id="68" name="Egyenes összekötő 67"/>
            <p:cNvCxnSpPr/>
            <p:nvPr/>
          </p:nvCxnSpPr>
          <p:spPr>
            <a:xfrm>
              <a:off x="11144885" y="6431297"/>
              <a:ext cx="692150" cy="0"/>
            </a:xfrm>
            <a:prstGeom prst="line">
              <a:avLst/>
            </a:prstGeom>
            <a:ln w="57150">
              <a:solidFill>
                <a:srgbClr val="009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78583" y="2494031"/>
            <a:ext cx="4594025" cy="3959007"/>
          </a:xfrm>
        </p:spPr>
        <p:txBody>
          <a:bodyPr>
            <a:normAutofit/>
          </a:bodyPr>
          <a:lstStyle/>
          <a:p>
            <a:r>
              <a:rPr lang="hu-HU" dirty="0" smtClean="0"/>
              <a:t>Részben </a:t>
            </a:r>
            <a:r>
              <a:rPr lang="hu-HU" dirty="0"/>
              <a:t>korszerű </a:t>
            </a:r>
            <a:r>
              <a:rPr lang="hu-HU" dirty="0" smtClean="0"/>
              <a:t>motorvonatok</a:t>
            </a:r>
          </a:p>
          <a:p>
            <a:pPr lvl="1"/>
            <a:r>
              <a:rPr lang="hu-HU" dirty="0" smtClean="0"/>
              <a:t>123 FLIRT</a:t>
            </a:r>
          </a:p>
          <a:p>
            <a:pPr lvl="1"/>
            <a:r>
              <a:rPr lang="hu-HU" dirty="0" smtClean="0"/>
              <a:t>10 Talent</a:t>
            </a:r>
          </a:p>
          <a:p>
            <a:pPr lvl="1"/>
            <a:r>
              <a:rPr lang="hu-HU" dirty="0" smtClean="0"/>
              <a:t>31 Desiro</a:t>
            </a:r>
          </a:p>
          <a:p>
            <a:r>
              <a:rPr lang="hu-HU" dirty="0" smtClean="0"/>
              <a:t>Részben elavult Fecske ingavonatok, hagyományos szerelvények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26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KISS motorvonatok érkezése</a:t>
            </a:r>
            <a:endParaRPr lang="hu-HU" b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50" name="Picture 2" descr="C:\Users\konczjk\Documents\MÁV-START\01_Arculat\04_MÁV-START - Arculattervezési elemek\01_Sematikus járműrajzok\PNG\kiss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66" y="6374224"/>
            <a:ext cx="6880917" cy="4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08" y="2443722"/>
            <a:ext cx="6870733" cy="3821208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609" y="2443722"/>
            <a:ext cx="6870732" cy="3821207"/>
          </a:xfrm>
          <a:prstGeom prst="rect">
            <a:avLst/>
          </a:prstGeom>
        </p:spPr>
      </p:pic>
      <p:grpSp>
        <p:nvGrpSpPr>
          <p:cNvPr id="70" name="Csoportba foglalás 69"/>
          <p:cNvGrpSpPr/>
          <p:nvPr/>
        </p:nvGrpSpPr>
        <p:grpSpPr>
          <a:xfrm>
            <a:off x="10327251" y="5105323"/>
            <a:ext cx="1679036" cy="716800"/>
            <a:chOff x="10328595" y="5096775"/>
            <a:chExt cx="1679255" cy="716893"/>
          </a:xfrm>
        </p:grpSpPr>
        <p:pic>
          <p:nvPicPr>
            <p:cNvPr id="71" name="Picture 7" descr="B:\MAV-START RESZLEGEK\1Alt_VezIgH\12Ertekesitesi_Ig\121Uzletfejl_Marketing\1212Utasinformacio\01_Grafika\Solymosi D\01_Arculat\04_MÁV-START - Arculattervezési elemek\01_Sematikus járműrajzok 3D\3D-Ikon_MÁV_KISS\3D_ikon_MAV_Kiss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8595" y="5096775"/>
              <a:ext cx="716893" cy="716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Szövegdoboz 71"/>
            <p:cNvSpPr txBox="1"/>
            <p:nvPr/>
          </p:nvSpPr>
          <p:spPr>
            <a:xfrm>
              <a:off x="11052175" y="5175582"/>
              <a:ext cx="955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KISS</a:t>
              </a:r>
            </a:p>
            <a:p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motorvonat</a:t>
              </a:r>
            </a:p>
          </p:txBody>
        </p:sp>
        <p:cxnSp>
          <p:nvCxnSpPr>
            <p:cNvPr id="73" name="Egyenes összekötő 72"/>
            <p:cNvCxnSpPr/>
            <p:nvPr/>
          </p:nvCxnSpPr>
          <p:spPr>
            <a:xfrm>
              <a:off x="11144885" y="5645484"/>
              <a:ext cx="692150" cy="0"/>
            </a:xfrm>
            <a:prstGeom prst="line">
              <a:avLst/>
            </a:prstGeom>
            <a:ln w="57150">
              <a:solidFill>
                <a:srgbClr val="FFC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Csoportba foglalás 64"/>
          <p:cNvGrpSpPr/>
          <p:nvPr/>
        </p:nvGrpSpPr>
        <p:grpSpPr>
          <a:xfrm>
            <a:off x="10345780" y="5869600"/>
            <a:ext cx="1660507" cy="704956"/>
            <a:chOff x="10347127" y="5869124"/>
            <a:chExt cx="1660723" cy="705048"/>
          </a:xfrm>
        </p:grpSpPr>
        <p:pic>
          <p:nvPicPr>
            <p:cNvPr id="66" name="Picture 6" descr="B:\MAV-START RESZLEGEK\1Alt_VezIgH\12Ertekesitesi_Ig\121Uzletfejl_Marketing\1212Utasinformacio\01_Grafika\Solymosi D\01_Arculat\04_MÁV-START - Arculattervezési elemek\01_Sematikus járműrajzok 3D\3D_ikon_MÁV_415\3D_ikon_MAV_415_1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127" y="5869124"/>
              <a:ext cx="705048" cy="70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Szövegdoboz 66"/>
            <p:cNvSpPr txBox="1"/>
            <p:nvPr/>
          </p:nvSpPr>
          <p:spPr>
            <a:xfrm>
              <a:off x="11052175" y="5961395"/>
              <a:ext cx="955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Korszerű</a:t>
              </a:r>
              <a:b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</a:br>
              <a:r>
                <a:rPr lang="hu-HU" sz="1100" b="1" dirty="0">
                  <a:solidFill>
                    <a:srgbClr val="13347A"/>
                  </a:solidFill>
                  <a:latin typeface="Myriad Pro" pitchFamily="34" charset="0"/>
                </a:rPr>
                <a:t>motorvonat</a:t>
              </a:r>
            </a:p>
          </p:txBody>
        </p:sp>
        <p:cxnSp>
          <p:nvCxnSpPr>
            <p:cNvPr id="68" name="Egyenes összekötő 67"/>
            <p:cNvCxnSpPr/>
            <p:nvPr/>
          </p:nvCxnSpPr>
          <p:spPr>
            <a:xfrm>
              <a:off x="11144885" y="6431297"/>
              <a:ext cx="692150" cy="0"/>
            </a:xfrm>
            <a:prstGeom prst="line">
              <a:avLst/>
            </a:prstGeom>
            <a:ln w="57150">
              <a:solidFill>
                <a:srgbClr val="009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Lekerekített téglalap 73"/>
          <p:cNvSpPr/>
          <p:nvPr/>
        </p:nvSpPr>
        <p:spPr>
          <a:xfrm>
            <a:off x="6710428" y="1701602"/>
            <a:ext cx="4355984" cy="703110"/>
          </a:xfrm>
          <a:prstGeom prst="roundRect">
            <a:avLst>
              <a:gd name="adj" fmla="val 6348"/>
            </a:avLst>
          </a:prstGeom>
          <a:gradFill flip="none" rotWithShape="1">
            <a:gsLst>
              <a:gs pos="0">
                <a:srgbClr val="165491">
                  <a:shade val="30000"/>
                  <a:satMod val="115000"/>
                </a:srgbClr>
              </a:gs>
              <a:gs pos="50000">
                <a:srgbClr val="165491">
                  <a:shade val="67500"/>
                  <a:satMod val="115000"/>
                </a:srgbClr>
              </a:gs>
              <a:gs pos="100000">
                <a:srgbClr val="16549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latin typeface="Myriad Pro" pitchFamily="34" charset="0"/>
                <a:cs typeface="Segoe UI" panose="020B0502040204020203" pitchFamily="34" charset="0"/>
              </a:rPr>
              <a:t>Modern motorvonat: </a:t>
            </a:r>
            <a:r>
              <a:rPr lang="hu-HU" sz="2000" b="1" dirty="0">
                <a:latin typeface="Myriad Pro" pitchFamily="34" charset="0"/>
                <a:cs typeface="Segoe UI" panose="020B0502040204020203" pitchFamily="34" charset="0"/>
              </a:rPr>
              <a:t>100</a:t>
            </a:r>
            <a:r>
              <a:rPr lang="hu-HU" sz="2000" b="1" dirty="0" smtClean="0">
                <a:latin typeface="Myriad Pro" pitchFamily="34" charset="0"/>
                <a:cs typeface="Segoe UI" panose="020B0502040204020203" pitchFamily="34" charset="0"/>
              </a:rPr>
              <a:t>%</a:t>
            </a:r>
          </a:p>
          <a:p>
            <a:pPr algn="ctr"/>
            <a:r>
              <a:rPr lang="hu-HU" sz="1400" dirty="0" smtClean="0">
                <a:latin typeface="Myriad Pro" pitchFamily="34" charset="0"/>
                <a:cs typeface="Segoe UI" panose="020B0502040204020203" pitchFamily="34" charset="0"/>
              </a:rPr>
              <a:t>(teljes lefedettség V4 országok közül elsőként)</a:t>
            </a:r>
            <a:endParaRPr lang="hu-HU" sz="1400" dirty="0">
              <a:latin typeface="Myriad Pro" pitchFamily="34" charset="0"/>
              <a:cs typeface="Segoe UI" panose="020B0502040204020203" pitchFamily="34" charset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78582" y="2494031"/>
            <a:ext cx="7344815" cy="3959007"/>
          </a:xfrm>
        </p:spPr>
        <p:txBody>
          <a:bodyPr>
            <a:normAutofit/>
          </a:bodyPr>
          <a:lstStyle/>
          <a:p>
            <a:r>
              <a:rPr lang="hu-HU" sz="2000" dirty="0"/>
              <a:t>Meglévő korszerű motorvonatok</a:t>
            </a:r>
          </a:p>
          <a:p>
            <a:r>
              <a:rPr lang="hu-HU" sz="2000" dirty="0"/>
              <a:t>Új nagykapacitású motorvonatok</a:t>
            </a:r>
          </a:p>
          <a:p>
            <a:pPr lvl="1"/>
            <a:r>
              <a:rPr lang="hu-HU" sz="2000" dirty="0"/>
              <a:t>I. </a:t>
            </a:r>
            <a:r>
              <a:rPr lang="hu-HU" sz="2000" dirty="0" smtClean="0"/>
              <a:t>ütem (11+8 db.):</a:t>
            </a:r>
            <a:endParaRPr lang="hu-HU" sz="2000" dirty="0"/>
          </a:p>
          <a:p>
            <a:pPr lvl="2"/>
            <a:r>
              <a:rPr lang="hu-HU" sz="1800" dirty="0"/>
              <a:t>Budapest – Vác – Szob (70</a:t>
            </a:r>
            <a:r>
              <a:rPr lang="hu-HU" sz="1800" dirty="0" smtClean="0"/>
              <a:t>) | </a:t>
            </a:r>
            <a:r>
              <a:rPr lang="hu-HU" sz="1800" dirty="0" smtClean="0">
                <a:solidFill>
                  <a:schemeClr val="accent4"/>
                </a:solidFill>
              </a:rPr>
              <a:t>évi </a:t>
            </a:r>
            <a:r>
              <a:rPr lang="hu-HU" sz="1800" b="1" dirty="0" smtClean="0">
                <a:solidFill>
                  <a:schemeClr val="accent4"/>
                </a:solidFill>
              </a:rPr>
              <a:t>12,5 M</a:t>
            </a:r>
            <a:r>
              <a:rPr lang="hu-HU" sz="1800" dirty="0" smtClean="0">
                <a:solidFill>
                  <a:schemeClr val="accent4"/>
                </a:solidFill>
              </a:rPr>
              <a:t> utas</a:t>
            </a:r>
            <a:endParaRPr lang="hu-HU" sz="1800" dirty="0">
              <a:solidFill>
                <a:schemeClr val="accent4"/>
              </a:solidFill>
            </a:endParaRPr>
          </a:p>
          <a:p>
            <a:pPr lvl="2"/>
            <a:r>
              <a:rPr lang="hu-HU" sz="1800" dirty="0" smtClean="0"/>
              <a:t>Budapest – Cegléd – Szolnok (</a:t>
            </a:r>
            <a:r>
              <a:rPr lang="hu-HU" sz="1800" dirty="0"/>
              <a:t>100a) | </a:t>
            </a:r>
            <a:r>
              <a:rPr lang="hu-HU" sz="1800" dirty="0">
                <a:solidFill>
                  <a:schemeClr val="accent4"/>
                </a:solidFill>
              </a:rPr>
              <a:t>évi </a:t>
            </a:r>
            <a:r>
              <a:rPr lang="hu-HU" sz="1800" b="1" dirty="0" smtClean="0">
                <a:solidFill>
                  <a:schemeClr val="accent4"/>
                </a:solidFill>
              </a:rPr>
              <a:t>12,4 </a:t>
            </a:r>
            <a:r>
              <a:rPr lang="hu-HU" sz="1800" b="1" dirty="0">
                <a:solidFill>
                  <a:schemeClr val="accent4"/>
                </a:solidFill>
              </a:rPr>
              <a:t>M</a:t>
            </a:r>
            <a:r>
              <a:rPr lang="hu-HU" sz="1800" dirty="0">
                <a:solidFill>
                  <a:schemeClr val="accent4"/>
                </a:solidFill>
              </a:rPr>
              <a:t> utas</a:t>
            </a:r>
            <a:endParaRPr lang="hu-HU" sz="1800" dirty="0" smtClean="0"/>
          </a:p>
          <a:p>
            <a:pPr lvl="1"/>
            <a:r>
              <a:rPr lang="hu-HU" sz="2000" dirty="0" smtClean="0"/>
              <a:t>II</a:t>
            </a:r>
            <a:r>
              <a:rPr lang="hu-HU" sz="2000" dirty="0"/>
              <a:t>. </a:t>
            </a:r>
            <a:r>
              <a:rPr lang="hu-HU" sz="2000" dirty="0" smtClean="0"/>
              <a:t>ütem (21 db.):</a:t>
            </a:r>
            <a:endParaRPr lang="hu-HU" sz="2000" dirty="0"/>
          </a:p>
          <a:p>
            <a:pPr lvl="2"/>
            <a:r>
              <a:rPr lang="hu-HU" sz="1800" dirty="0" smtClean="0"/>
              <a:t>Budapest – Nagykáta – Szolnok (120a) |</a:t>
            </a:r>
            <a:br>
              <a:rPr lang="hu-HU" sz="1800" dirty="0" smtClean="0"/>
            </a:br>
            <a:r>
              <a:rPr lang="hu-HU" sz="1800" dirty="0" smtClean="0">
                <a:solidFill>
                  <a:schemeClr val="accent4"/>
                </a:solidFill>
              </a:rPr>
              <a:t>évi </a:t>
            </a:r>
            <a:r>
              <a:rPr lang="hu-HU" sz="1800" b="1" dirty="0" smtClean="0">
                <a:solidFill>
                  <a:schemeClr val="accent4"/>
                </a:solidFill>
              </a:rPr>
              <a:t>8,3 </a:t>
            </a:r>
            <a:r>
              <a:rPr lang="hu-HU" sz="1800" b="1" dirty="0">
                <a:solidFill>
                  <a:schemeClr val="accent4"/>
                </a:solidFill>
              </a:rPr>
              <a:t>M</a:t>
            </a:r>
            <a:r>
              <a:rPr lang="hu-HU" sz="1800" dirty="0">
                <a:solidFill>
                  <a:schemeClr val="accent4"/>
                </a:solidFill>
              </a:rPr>
              <a:t> utas</a:t>
            </a:r>
            <a:endParaRPr lang="hu-HU" sz="1800" dirty="0" smtClean="0"/>
          </a:p>
          <a:p>
            <a:pPr lvl="2"/>
            <a:r>
              <a:rPr lang="hu-HU" sz="1800" dirty="0" smtClean="0"/>
              <a:t>Budapest </a:t>
            </a:r>
            <a:r>
              <a:rPr lang="hu-HU" sz="1800" dirty="0"/>
              <a:t>– Tatabánya – Győr (1) | </a:t>
            </a:r>
            <a:r>
              <a:rPr lang="hu-HU" sz="1800" dirty="0">
                <a:solidFill>
                  <a:schemeClr val="accent4"/>
                </a:solidFill>
              </a:rPr>
              <a:t>évi </a:t>
            </a:r>
            <a:r>
              <a:rPr lang="hu-HU" sz="1800" b="1" dirty="0" smtClean="0">
                <a:solidFill>
                  <a:schemeClr val="accent4"/>
                </a:solidFill>
              </a:rPr>
              <a:t>6,</a:t>
            </a:r>
            <a:r>
              <a:rPr lang="hu-HU" sz="1800" b="1" dirty="0" err="1" smtClean="0">
                <a:solidFill>
                  <a:schemeClr val="accent4"/>
                </a:solidFill>
              </a:rPr>
              <a:t>6</a:t>
            </a:r>
            <a:r>
              <a:rPr lang="hu-HU" sz="1800" b="1" dirty="0" smtClean="0">
                <a:solidFill>
                  <a:schemeClr val="accent4"/>
                </a:solidFill>
              </a:rPr>
              <a:t> </a:t>
            </a:r>
            <a:r>
              <a:rPr lang="hu-HU" sz="1800" b="1" dirty="0">
                <a:solidFill>
                  <a:schemeClr val="accent4"/>
                </a:solidFill>
              </a:rPr>
              <a:t>M</a:t>
            </a:r>
            <a:r>
              <a:rPr lang="hu-HU" sz="1800" dirty="0">
                <a:solidFill>
                  <a:schemeClr val="accent4"/>
                </a:solidFill>
              </a:rPr>
              <a:t> utas</a:t>
            </a:r>
            <a:endParaRPr lang="hu-HU" sz="1800" dirty="0"/>
          </a:p>
          <a:p>
            <a:pPr lvl="2"/>
            <a:r>
              <a:rPr lang="hu-HU" sz="1800" dirty="0"/>
              <a:t>Budapest – Martonvásár – Székesfehérvár (30a) | </a:t>
            </a:r>
            <a:r>
              <a:rPr lang="hu-HU" sz="1800" dirty="0">
                <a:solidFill>
                  <a:schemeClr val="accent4"/>
                </a:solidFill>
              </a:rPr>
              <a:t>évi </a:t>
            </a:r>
            <a:r>
              <a:rPr lang="hu-HU" sz="1800" b="1" dirty="0" smtClean="0">
                <a:solidFill>
                  <a:schemeClr val="accent4"/>
                </a:solidFill>
              </a:rPr>
              <a:t>9,5 </a:t>
            </a:r>
            <a:r>
              <a:rPr lang="hu-HU" sz="1800" b="1" dirty="0">
                <a:solidFill>
                  <a:schemeClr val="accent4"/>
                </a:solidFill>
              </a:rPr>
              <a:t>M</a:t>
            </a:r>
            <a:r>
              <a:rPr lang="hu-HU" sz="1800" dirty="0">
                <a:solidFill>
                  <a:schemeClr val="accent4"/>
                </a:solidFill>
              </a:rPr>
              <a:t> utas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3285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7568"/>
              </p:ext>
            </p:extLst>
          </p:nvPr>
        </p:nvGraphicFramePr>
        <p:xfrm>
          <a:off x="9811740" y="4960620"/>
          <a:ext cx="2292208" cy="1155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983">
                <a:tc>
                  <a:txBody>
                    <a:bodyPr/>
                    <a:lstStyle/>
                    <a:p>
                      <a:pPr algn="ctr" fontAlgn="b"/>
                      <a:endParaRPr lang="hu-H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fő</a:t>
                      </a:r>
                      <a:endParaRPr lang="hu-H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autó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 smtClean="0">
                          <a:effectLst/>
                        </a:rPr>
                        <a:t>400 000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72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MÁV-START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 smtClean="0">
                          <a:effectLst/>
                        </a:rPr>
                        <a:t>95 000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MÁV-HÉV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 smtClean="0">
                          <a:effectLst/>
                        </a:rPr>
                        <a:t>25 000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Volánbusz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 smtClean="0">
                          <a:effectLst/>
                        </a:rPr>
                        <a:t>75 000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983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összesen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595 000</a:t>
                      </a:r>
                      <a:endParaRPr lang="hu-H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városhatár, </a:t>
            </a:r>
            <a:r>
              <a:rPr lang="hu-HU" dirty="0" err="1" smtClean="0"/>
              <a:t>modal</a:t>
            </a:r>
            <a:r>
              <a:rPr lang="hu-HU" dirty="0" smtClean="0"/>
              <a:t> </a:t>
            </a:r>
            <a:r>
              <a:rPr lang="hu-HU" dirty="0" err="1" smtClean="0"/>
              <a:t>split</a:t>
            </a:r>
            <a:endParaRPr lang="hu-HU" dirty="0"/>
          </a:p>
        </p:txBody>
      </p:sp>
      <p:sp>
        <p:nvSpPr>
          <p:cNvPr id="6" name="Szöveg helye 16"/>
          <p:cNvSpPr>
            <a:spLocks noGrp="1"/>
          </p:cNvSpPr>
          <p:nvPr>
            <p:ph type="body" sz="quarter" idx="13"/>
          </p:nvPr>
        </p:nvSpPr>
        <p:spPr>
          <a:xfrm>
            <a:off x="478582" y="684000"/>
            <a:ext cx="9865096" cy="468000"/>
          </a:xfrm>
        </p:spPr>
        <p:txBody>
          <a:bodyPr>
            <a:normAutofit/>
          </a:bodyPr>
          <a:lstStyle/>
          <a:p>
            <a:r>
              <a:rPr lang="hu-HU" dirty="0"/>
              <a:t>Versenyképes vasút </a:t>
            </a:r>
            <a:r>
              <a:rPr lang="hu-HU" b="0" dirty="0"/>
              <a:t>| </a:t>
            </a:r>
            <a:r>
              <a:rPr lang="hu-HU" b="0" dirty="0" smtClean="0"/>
              <a:t>Helyzetkép</a:t>
            </a:r>
            <a:endParaRPr lang="hu-HU" b="0" dirty="0"/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273934"/>
              </p:ext>
            </p:extLst>
          </p:nvPr>
        </p:nvGraphicFramePr>
        <p:xfrm>
          <a:off x="4583038" y="2159722"/>
          <a:ext cx="7344816" cy="4304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9047534" y="6310114"/>
            <a:ext cx="3056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 smtClean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Városhatárt átlépő fő, forrás: BKK, 2014</a:t>
            </a:r>
            <a:endParaRPr lang="hu-HU" sz="1400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262558" y="3069754"/>
            <a:ext cx="5459183" cy="39604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A közösségi közlekedést használók aránya kb. 30-35%</a:t>
            </a:r>
          </a:p>
          <a:p>
            <a:r>
              <a:rPr lang="hu-HU" dirty="0" smtClean="0"/>
              <a:t>A Budapesten belüli </a:t>
            </a:r>
            <a:r>
              <a:rPr lang="hu-HU" dirty="0" err="1" smtClean="0"/>
              <a:t>modal</a:t>
            </a:r>
            <a:r>
              <a:rPr lang="hu-HU" dirty="0" smtClean="0"/>
              <a:t> </a:t>
            </a:r>
            <a:r>
              <a:rPr lang="hu-HU" dirty="0" err="1" smtClean="0"/>
              <a:t>split</a:t>
            </a:r>
            <a:r>
              <a:rPr lang="hu-HU" dirty="0" smtClean="0"/>
              <a:t>: 55%</a:t>
            </a:r>
          </a:p>
          <a:p>
            <a:r>
              <a:rPr lang="hu-HU" dirty="0" smtClean="0"/>
              <a:t>Rendkívül nagy környezeti terhelés,</a:t>
            </a:r>
            <a:br>
              <a:rPr lang="hu-HU" dirty="0" smtClean="0"/>
            </a:br>
            <a:r>
              <a:rPr lang="hu-HU" dirty="0" smtClean="0"/>
              <a:t>átlagosan 1,3 fő/személykocsi</a:t>
            </a:r>
          </a:p>
          <a:p>
            <a:r>
              <a:rPr lang="hu-HU" dirty="0" smtClean="0"/>
              <a:t>A bevezető- és főutak kapacitáshatáron üzemelnek,</a:t>
            </a:r>
            <a:br>
              <a:rPr lang="hu-HU" dirty="0" smtClean="0"/>
            </a:br>
            <a:r>
              <a:rPr lang="hu-HU" dirty="0" smtClean="0"/>
              <a:t>bővítés nem </a:t>
            </a:r>
            <a:r>
              <a:rPr lang="hu-HU" dirty="0" smtClean="0"/>
              <a:t>lehetséges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76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055800"/>
            <a:ext cx="12190413" cy="480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0" y="2043097"/>
            <a:ext cx="12190413" cy="20472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KISS motorvonatok hatása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334566" y="2421682"/>
            <a:ext cx="11377266" cy="1440160"/>
          </a:xfrm>
          <a:prstGeom prst="roundRect">
            <a:avLst>
              <a:gd name="adj" fmla="val 8680"/>
            </a:avLst>
          </a:prstGeom>
          <a:solidFill>
            <a:srgbClr val="01347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artalom helye 2"/>
          <p:cNvSpPr>
            <a:spLocks noGrp="1"/>
          </p:cNvSpPr>
          <p:nvPr>
            <p:ph idx="1"/>
          </p:nvPr>
        </p:nvSpPr>
        <p:spPr>
          <a:xfrm>
            <a:off x="478582" y="2493689"/>
            <a:ext cx="11233250" cy="1308847"/>
          </a:xfrm>
        </p:spPr>
        <p:txBody>
          <a:bodyPr anchor="ctr">
            <a:normAutofit fontScale="92500" lnSpcReduction="20000"/>
          </a:bodyPr>
          <a:lstStyle/>
          <a:p>
            <a:pPr>
              <a:buBlip>
                <a:blip r:embed="rId3"/>
              </a:buBlip>
            </a:pPr>
            <a:r>
              <a:rPr lang="hu-HU" dirty="0" smtClean="0">
                <a:solidFill>
                  <a:schemeClr val="bg1"/>
                </a:solidFill>
              </a:rPr>
              <a:t>Jobb menetdinamika, gyors utascsere, jó rendelkezésre állás</a:t>
            </a:r>
          </a:p>
          <a:p>
            <a:pPr>
              <a:buBlip>
                <a:blip r:embed="rId3"/>
              </a:buBlip>
            </a:pPr>
            <a:r>
              <a:rPr lang="hu-HU" dirty="0">
                <a:solidFill>
                  <a:schemeClr val="bg1"/>
                </a:solidFill>
              </a:rPr>
              <a:t>Z</a:t>
            </a:r>
            <a:r>
              <a:rPr lang="hu-HU" dirty="0" smtClean="0">
                <a:solidFill>
                  <a:schemeClr val="bg1"/>
                </a:solidFill>
              </a:rPr>
              <a:t>súfoltság csökkenése</a:t>
            </a:r>
          </a:p>
          <a:p>
            <a:pPr>
              <a:buBlip>
                <a:blip r:embed="rId3"/>
              </a:buBlip>
            </a:pPr>
            <a:r>
              <a:rPr lang="hu-HU" dirty="0" smtClean="0">
                <a:solidFill>
                  <a:schemeClr val="bg1"/>
                </a:solidFill>
              </a:rPr>
              <a:t>Teljes budapesti elővárosi forgalom lefedése (123 FLIRT + 40 KISS) – 60 millió utas / év</a:t>
            </a:r>
          </a:p>
          <a:p>
            <a:pPr>
              <a:buBlip>
                <a:blip r:embed="rId3"/>
              </a:buBlip>
            </a:pPr>
            <a:r>
              <a:rPr lang="hu-HU" dirty="0" smtClean="0">
                <a:solidFill>
                  <a:schemeClr val="bg1"/>
                </a:solidFill>
              </a:rPr>
              <a:t>Szob: </a:t>
            </a:r>
            <a:r>
              <a:rPr lang="hu-HU" b="1" dirty="0" smtClean="0">
                <a:solidFill>
                  <a:schemeClr val="bg1"/>
                </a:solidFill>
              </a:rPr>
              <a:t>–7/11 perc</a:t>
            </a:r>
            <a:r>
              <a:rPr lang="hu-HU" dirty="0" smtClean="0">
                <a:solidFill>
                  <a:schemeClr val="bg1"/>
                </a:solidFill>
              </a:rPr>
              <a:t>, Szolnok: </a:t>
            </a:r>
            <a:r>
              <a:rPr lang="hu-HU" b="1" dirty="0" smtClean="0">
                <a:solidFill>
                  <a:schemeClr val="bg1"/>
                </a:solidFill>
              </a:rPr>
              <a:t>–13 perc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2526540"/>
            <a:ext cx="12192000" cy="43314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6" name="Picture 4" descr="KISS belt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45" y="2850707"/>
            <a:ext cx="5386260" cy="35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KISS belt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7" y="2850707"/>
            <a:ext cx="5399997" cy="35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Fedélzeti szolgáltatások az utasok igénye alapján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2186553"/>
            <a:ext cx="12192000" cy="33250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2" name="Csoportba foglalás 11"/>
          <p:cNvGrpSpPr/>
          <p:nvPr/>
        </p:nvGrpSpPr>
        <p:grpSpPr>
          <a:xfrm>
            <a:off x="717280" y="4590708"/>
            <a:ext cx="1527024" cy="541549"/>
            <a:chOff x="689402" y="5815532"/>
            <a:chExt cx="1527024" cy="541549"/>
          </a:xfrm>
        </p:grpSpPr>
        <p:sp>
          <p:nvSpPr>
            <p:cNvPr id="13" name="Lekerekített téglalap 12"/>
            <p:cNvSpPr/>
            <p:nvPr/>
          </p:nvSpPr>
          <p:spPr>
            <a:xfrm>
              <a:off x="689402" y="5815532"/>
              <a:ext cx="1527024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160 km/h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7160" y="5837521"/>
              <a:ext cx="497568" cy="49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/>
          <p:cNvGrpSpPr/>
          <p:nvPr/>
        </p:nvGrpSpPr>
        <p:grpSpPr>
          <a:xfrm>
            <a:off x="3086227" y="3809637"/>
            <a:ext cx="2868808" cy="541549"/>
            <a:chOff x="619827" y="3835220"/>
            <a:chExt cx="2868808" cy="541549"/>
          </a:xfrm>
        </p:grpSpPr>
        <p:sp>
          <p:nvSpPr>
            <p:cNvPr id="16" name="Lekerekített téglalap 15"/>
            <p:cNvSpPr/>
            <p:nvPr/>
          </p:nvSpPr>
          <p:spPr>
            <a:xfrm>
              <a:off x="619827" y="3835220"/>
              <a:ext cx="2868808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Korszerű utastájékoztató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47587" y="3857209"/>
              <a:ext cx="497568" cy="49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Csoportba foglalás 17"/>
          <p:cNvGrpSpPr/>
          <p:nvPr/>
        </p:nvGrpSpPr>
        <p:grpSpPr>
          <a:xfrm>
            <a:off x="745038" y="2988040"/>
            <a:ext cx="1227728" cy="541549"/>
            <a:chOff x="4621698" y="5216760"/>
            <a:chExt cx="1227728" cy="541549"/>
          </a:xfrm>
        </p:grpSpPr>
        <p:sp>
          <p:nvSpPr>
            <p:cNvPr id="19" name="Lekerekített téglalap 18"/>
            <p:cNvSpPr/>
            <p:nvPr/>
          </p:nvSpPr>
          <p:spPr>
            <a:xfrm>
              <a:off x="4621698" y="5216760"/>
              <a:ext cx="1227728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err="1" smtClean="0">
                  <a:latin typeface="Myriad Pro" pitchFamily="34" charset="0"/>
                  <a:cs typeface="Segoe UI" panose="020B0502040204020203" pitchFamily="34" charset="0"/>
                </a:rPr>
                <a:t>WiFi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649634" y="5237909"/>
              <a:ext cx="497211" cy="49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Csoportba foglalás 20"/>
          <p:cNvGrpSpPr/>
          <p:nvPr/>
        </p:nvGrpSpPr>
        <p:grpSpPr>
          <a:xfrm>
            <a:off x="4244089" y="5132257"/>
            <a:ext cx="1454310" cy="541549"/>
            <a:chOff x="3912821" y="3449863"/>
            <a:chExt cx="1454310" cy="541549"/>
          </a:xfrm>
        </p:grpSpPr>
        <p:sp>
          <p:nvSpPr>
            <p:cNvPr id="22" name="Lekerekített téglalap 21"/>
            <p:cNvSpPr/>
            <p:nvPr/>
          </p:nvSpPr>
          <p:spPr>
            <a:xfrm>
              <a:off x="3912821" y="3449863"/>
              <a:ext cx="1454310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230 V ~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40579" y="3471852"/>
              <a:ext cx="497568" cy="49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Csoportba foglalás 23"/>
          <p:cNvGrpSpPr/>
          <p:nvPr/>
        </p:nvGrpSpPr>
        <p:grpSpPr>
          <a:xfrm>
            <a:off x="9492605" y="4319932"/>
            <a:ext cx="2110915" cy="541549"/>
            <a:chOff x="6521594" y="6503573"/>
            <a:chExt cx="2110915" cy="541549"/>
          </a:xfrm>
        </p:grpSpPr>
        <p:sp>
          <p:nvSpPr>
            <p:cNvPr id="25" name="Lekerekített téglalap 24"/>
            <p:cNvSpPr/>
            <p:nvPr/>
          </p:nvSpPr>
          <p:spPr>
            <a:xfrm>
              <a:off x="6521594" y="6503573"/>
              <a:ext cx="2110915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kerékpárszállítás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587424" y="6524724"/>
              <a:ext cx="497211" cy="49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Csoportba foglalás 26"/>
          <p:cNvGrpSpPr/>
          <p:nvPr/>
        </p:nvGrpSpPr>
        <p:grpSpPr>
          <a:xfrm>
            <a:off x="9495193" y="5806058"/>
            <a:ext cx="2140012" cy="541549"/>
            <a:chOff x="11853261" y="6582380"/>
            <a:chExt cx="2140012" cy="541549"/>
          </a:xfrm>
        </p:grpSpPr>
        <p:sp>
          <p:nvSpPr>
            <p:cNvPr id="28" name="Lekerekített téglalap 27"/>
            <p:cNvSpPr/>
            <p:nvPr/>
          </p:nvSpPr>
          <p:spPr>
            <a:xfrm>
              <a:off x="11853261" y="6582380"/>
              <a:ext cx="2140012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akadálymentes,</a:t>
              </a:r>
            </a:p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alacsonypadlós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893957" y="6604370"/>
              <a:ext cx="497568" cy="497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Csoportba foglalás 29"/>
          <p:cNvGrpSpPr/>
          <p:nvPr/>
        </p:nvGrpSpPr>
        <p:grpSpPr>
          <a:xfrm>
            <a:off x="6383238" y="2953766"/>
            <a:ext cx="2309021" cy="541549"/>
            <a:chOff x="8942075" y="3139333"/>
            <a:chExt cx="2309021" cy="541549"/>
          </a:xfrm>
        </p:grpSpPr>
        <p:sp>
          <p:nvSpPr>
            <p:cNvPr id="31" name="Lekerekített téglalap 30"/>
            <p:cNvSpPr/>
            <p:nvPr/>
          </p:nvSpPr>
          <p:spPr>
            <a:xfrm>
              <a:off x="8942075" y="3139333"/>
              <a:ext cx="2309021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Biztonsági kamera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970011" y="3160482"/>
              <a:ext cx="497211" cy="499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Csoportba foglalás 32"/>
          <p:cNvGrpSpPr/>
          <p:nvPr/>
        </p:nvGrpSpPr>
        <p:grpSpPr>
          <a:xfrm>
            <a:off x="6383238" y="3560851"/>
            <a:ext cx="1309952" cy="541549"/>
            <a:chOff x="4621698" y="5216760"/>
            <a:chExt cx="1309952" cy="541549"/>
          </a:xfrm>
        </p:grpSpPr>
        <p:sp>
          <p:nvSpPr>
            <p:cNvPr id="34" name="Lekerekített téglalap 33"/>
            <p:cNvSpPr/>
            <p:nvPr/>
          </p:nvSpPr>
          <p:spPr>
            <a:xfrm>
              <a:off x="4621698" y="5216760"/>
              <a:ext cx="1309952" cy="541549"/>
            </a:xfrm>
            <a:prstGeom prst="roundRect">
              <a:avLst>
                <a:gd name="adj" fmla="val 6348"/>
              </a:avLst>
            </a:prstGeom>
            <a:gradFill flip="none" rotWithShape="1">
              <a:gsLst>
                <a:gs pos="0">
                  <a:srgbClr val="165491">
                    <a:shade val="30000"/>
                    <a:satMod val="115000"/>
                  </a:srgbClr>
                </a:gs>
                <a:gs pos="50000">
                  <a:srgbClr val="165491">
                    <a:shade val="67500"/>
                    <a:satMod val="115000"/>
                  </a:srgbClr>
                </a:gs>
                <a:gs pos="100000">
                  <a:srgbClr val="165491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/>
            <a:lstStyle/>
            <a:p>
              <a:pPr algn="ctr"/>
              <a:r>
                <a:rPr lang="hu-HU" sz="1400" b="1" dirty="0" smtClean="0">
                  <a:latin typeface="Myriad Pro" pitchFamily="34" charset="0"/>
                  <a:cs typeface="Segoe UI" panose="020B0502040204020203" pitchFamily="34" charset="0"/>
                </a:rPr>
                <a:t>klíma</a:t>
              </a:r>
              <a:endParaRPr lang="hu-HU" sz="1400" b="1" dirty="0">
                <a:latin typeface="Myriad Pro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649634" y="5238928"/>
              <a:ext cx="497211" cy="49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88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480720" cy="3960440"/>
          </a:xfrm>
        </p:spPr>
        <p:txBody>
          <a:bodyPr/>
          <a:lstStyle/>
          <a:p>
            <a:r>
              <a:rPr lang="hu-HU" dirty="0" smtClean="0"/>
              <a:t>MÁV alkalmazás</a:t>
            </a:r>
          </a:p>
          <a:p>
            <a:pPr lvl="1"/>
            <a:r>
              <a:rPr lang="hu-HU" dirty="0" smtClean="0"/>
              <a:t>Korszerű önkiszolgáló jegyvásárlás</a:t>
            </a:r>
          </a:p>
          <a:p>
            <a:pPr lvl="1"/>
            <a:r>
              <a:rPr lang="hu-HU" dirty="0" smtClean="0"/>
              <a:t>Értékesített termékek körének bővítése</a:t>
            </a:r>
            <a:endParaRPr lang="hu-HU" b="1" dirty="0">
              <a:solidFill>
                <a:schemeClr val="accent4"/>
              </a:solidFill>
            </a:endParaRPr>
          </a:p>
          <a:p>
            <a:pPr lvl="1"/>
            <a:r>
              <a:rPr lang="hu-HU" dirty="0" smtClean="0">
                <a:solidFill>
                  <a:schemeClr val="tx1"/>
                </a:solidFill>
              </a:rPr>
              <a:t>2019 december 1-től bérletvásárlási lehetőség</a:t>
            </a:r>
          </a:p>
          <a:p>
            <a:pPr lvl="1"/>
            <a:r>
              <a:rPr lang="hu-HU" dirty="0" smtClean="0">
                <a:solidFill>
                  <a:schemeClr val="tx1"/>
                </a:solidFill>
              </a:rPr>
              <a:t>Első két hónap alatt </a:t>
            </a:r>
            <a:r>
              <a:rPr lang="hu-HU" b="1" dirty="0" smtClean="0">
                <a:solidFill>
                  <a:schemeClr val="tx1"/>
                </a:solidFill>
              </a:rPr>
              <a:t>több, mint 2000 </a:t>
            </a:r>
            <a:r>
              <a:rPr lang="hu-HU" dirty="0" smtClean="0">
                <a:solidFill>
                  <a:schemeClr val="tx1"/>
                </a:solidFill>
              </a:rPr>
              <a:t>eladott bérlet</a:t>
            </a:r>
          </a:p>
          <a:p>
            <a:pPr lvl="1"/>
            <a:r>
              <a:rPr lang="hu-HU" dirty="0" smtClean="0">
                <a:solidFill>
                  <a:schemeClr val="tx1"/>
                </a:solidFill>
              </a:rPr>
              <a:t>További fejlesztések, funkcióbővítés folyamatban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Értékesítési csatornák fejlesztése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147">
            <a:off x="7391350" y="2487901"/>
            <a:ext cx="3217715" cy="214514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6926">
            <a:off x="8061414" y="4699144"/>
            <a:ext cx="2541352" cy="169423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9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Jegyértékesítő automaták eredményei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4031"/>
            <a:ext cx="8352928" cy="1655585"/>
          </a:xfrm>
        </p:spPr>
        <p:txBody>
          <a:bodyPr>
            <a:normAutofit/>
          </a:bodyPr>
          <a:lstStyle/>
          <a:p>
            <a:r>
              <a:rPr lang="hu-HU" dirty="0"/>
              <a:t>A nettó bevétel és a részesedés is folyamatosan nő</a:t>
            </a:r>
          </a:p>
          <a:p>
            <a:r>
              <a:rPr lang="hu-HU" dirty="0"/>
              <a:t>Egyre nagyobb a bankkártyás fizetés aránya</a:t>
            </a:r>
          </a:p>
          <a:p>
            <a:r>
              <a:rPr lang="hu-HU" dirty="0" smtClean="0"/>
              <a:t>2019-ben </a:t>
            </a:r>
            <a:r>
              <a:rPr lang="hu-HU" dirty="0"/>
              <a:t>napi átlag 18 ezer feletti vásárlás az automatákból</a:t>
            </a:r>
          </a:p>
          <a:p>
            <a:r>
              <a:rPr lang="hu-HU" dirty="0"/>
              <a:t>2017. decembertől 5% engedmény a pénztári árhoz képest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8" name="Picture 2" descr="C:\Users\konczjk\Desktop\Kioszk látványterv_18.0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7654" y="2566011"/>
            <a:ext cx="1294933" cy="42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um 4"/>
          <p:cNvGraphicFramePr>
            <a:graphicFrameLocks noChangeAspect="1"/>
          </p:cNvGraphicFramePr>
          <p:nvPr>
            <p:extLst/>
          </p:nvPr>
        </p:nvGraphicFramePr>
        <p:xfrm>
          <a:off x="5216525" y="4365625"/>
          <a:ext cx="3919538" cy="226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Munkalap" r:id="rId5" imgW="4505313" imgH="2600270" progId="Excel.Sheet.8">
                  <p:embed/>
                </p:oleObj>
              </mc:Choice>
              <mc:Fallback>
                <p:oleObj name="Munkalap" r:id="rId5" imgW="4505313" imgH="2600270" progId="Excel.Sheet.8">
                  <p:embed/>
                  <p:pic>
                    <p:nvPicPr>
                      <p:cNvPr id="5" name="Objektum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4365625"/>
                        <a:ext cx="3919538" cy="226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um 5"/>
          <p:cNvGraphicFramePr>
            <a:graphicFrameLocks noChangeAspect="1"/>
          </p:cNvGraphicFramePr>
          <p:nvPr>
            <p:extLst/>
          </p:nvPr>
        </p:nvGraphicFramePr>
        <p:xfrm>
          <a:off x="511175" y="4365625"/>
          <a:ext cx="3921125" cy="209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Munkalap" r:id="rId7" imgW="4505313" imgH="2400249" progId="Excel.Sheet.8">
                  <p:embed/>
                </p:oleObj>
              </mc:Choice>
              <mc:Fallback>
                <p:oleObj name="Munkalap" r:id="rId7" imgW="4505313" imgH="2400249" progId="Excel.Sheet.8">
                  <p:embed/>
                  <p:pic>
                    <p:nvPicPr>
                      <p:cNvPr id="6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4365625"/>
                        <a:ext cx="3921125" cy="209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8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696744" cy="3960440"/>
          </a:xfrm>
        </p:spPr>
        <p:txBody>
          <a:bodyPr/>
          <a:lstStyle/>
          <a:p>
            <a:r>
              <a:rPr lang="hu-HU" dirty="0" smtClean="0"/>
              <a:t>2020-ban 375 db új automata beüzemelése</a:t>
            </a:r>
          </a:p>
          <a:p>
            <a:r>
              <a:rPr lang="hu-HU" dirty="0" smtClean="0"/>
              <a:t>Budapest </a:t>
            </a:r>
            <a:r>
              <a:rPr lang="hu-HU" dirty="0"/>
              <a:t>elővárosának teljes </a:t>
            </a:r>
            <a:r>
              <a:rPr lang="hu-HU" dirty="0" smtClean="0"/>
              <a:t>lefedése</a:t>
            </a:r>
          </a:p>
          <a:p>
            <a:r>
              <a:rPr lang="hu-HU" dirty="0" smtClean="0"/>
              <a:t>Pénztári értékesítés </a:t>
            </a:r>
            <a:r>
              <a:rPr lang="hu-HU" dirty="0" err="1" smtClean="0"/>
              <a:t>munkerőpiaci</a:t>
            </a:r>
            <a:r>
              <a:rPr lang="hu-HU" dirty="0" smtClean="0"/>
              <a:t> nehézségeinek mérséklése</a:t>
            </a:r>
          </a:p>
          <a:p>
            <a:r>
              <a:rPr lang="hu-HU" dirty="0" smtClean="0"/>
              <a:t>Egyes </a:t>
            </a:r>
            <a:r>
              <a:rPr lang="hu-HU" dirty="0"/>
              <a:t>megállóhelyeken esőbeállóba integrálva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 </a:t>
            </a:r>
            <a:r>
              <a:rPr lang="hu-HU" b="0" dirty="0"/>
              <a:t>| Rövid- és középtávú fejlesztési stratégiánk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44719">
            <a:off x="1996447" y="4726112"/>
            <a:ext cx="2512289" cy="167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105" y="1897285"/>
            <a:ext cx="5198766" cy="49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Jegykiadó automaták kiterjesztése</a:t>
            </a:r>
          </a:p>
        </p:txBody>
      </p:sp>
    </p:spTree>
    <p:extLst>
      <p:ext uri="{BB962C8B-B14F-4D97-AF65-F5344CB8AC3E}">
        <p14:creationId xmlns:p14="http://schemas.microsoft.com/office/powerpoint/2010/main" val="24274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e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Budapesti elővárosi </a:t>
            </a:r>
            <a:r>
              <a:rPr lang="hu-HU" dirty="0" smtClean="0"/>
              <a:t>vonalak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79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</a:t>
            </a:r>
            <a:r>
              <a:rPr lang="hu-HU" dirty="0"/>
              <a:t>– Esztergom (2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</a:t>
            </a:r>
            <a:r>
              <a:rPr lang="hu-HU" b="0" dirty="0" smtClean="0"/>
              <a:t>Budapesti elővárosi vonalak</a:t>
            </a:r>
            <a:endParaRPr lang="hu-HU" b="0" dirty="0"/>
          </a:p>
        </p:txBody>
      </p:sp>
      <p:pic>
        <p:nvPicPr>
          <p:cNvPr id="17" name="Kép helye 1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Kép helye 1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Kép helye 20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Kép helye 18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Kép helye 19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50" y="1818000"/>
            <a:ext cx="720000" cy="35634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20000" cy="35634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18000"/>
            <a:ext cx="705085" cy="356346"/>
          </a:xfrm>
          <a:prstGeom prst="rect">
            <a:avLst/>
          </a:prstGeom>
        </p:spPr>
      </p:pic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89859070"/>
              </p:ext>
            </p:extLst>
          </p:nvPr>
        </p:nvGraphicFramePr>
        <p:xfrm>
          <a:off x="299566" y="2925738"/>
          <a:ext cx="11556039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693" y="3478960"/>
            <a:ext cx="476225" cy="419343"/>
          </a:xfrm>
          <a:prstGeom prst="rect">
            <a:avLst/>
          </a:prstGeom>
        </p:spPr>
      </p:pic>
      <p:grpSp>
        <p:nvGrpSpPr>
          <p:cNvPr id="12" name="Csoportba foglalás 11"/>
          <p:cNvGrpSpPr/>
          <p:nvPr/>
        </p:nvGrpSpPr>
        <p:grpSpPr>
          <a:xfrm>
            <a:off x="8364375" y="2450573"/>
            <a:ext cx="1835287" cy="547173"/>
            <a:chOff x="4240521" y="2347752"/>
            <a:chExt cx="7258614" cy="2164084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0521" y="2347752"/>
              <a:ext cx="2164084" cy="2164084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479" y="2347752"/>
              <a:ext cx="2164084" cy="2164084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5051" y="2347752"/>
              <a:ext cx="2164084" cy="2164084"/>
            </a:xfrm>
            <a:prstGeom prst="rect">
              <a:avLst/>
            </a:prstGeom>
          </p:spPr>
        </p:pic>
      </p:grpSp>
      <p:sp>
        <p:nvSpPr>
          <p:cNvPr id="22" name="Szövegdoboz 21"/>
          <p:cNvSpPr txBox="1"/>
          <p:nvPr/>
        </p:nvSpPr>
        <p:spPr>
          <a:xfrm>
            <a:off x="5484303" y="4585556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32921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4"/>
          <p:cNvSpPr>
            <a:spLocks noGrp="1"/>
          </p:cNvSpPr>
          <p:nvPr>
            <p:ph idx="1"/>
          </p:nvPr>
        </p:nvSpPr>
        <p:spPr>
          <a:xfrm>
            <a:off x="478582" y="2493690"/>
            <a:ext cx="4462779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Volánbusz bérletek elfogadása a vonatokon</a:t>
            </a:r>
          </a:p>
          <a:p>
            <a:r>
              <a:rPr lang="hu-HU" dirty="0" smtClean="0"/>
              <a:t>Budapest-Piliscsév MÁV-START bérletek felhasználhatók településen belül az autóbuszokon (egyedül itt fogad el vasúti bérletet a közúti szolgáltató) 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  <a:p>
            <a:endParaRPr lang="hu-HU" dirty="0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478582" y="1773610"/>
            <a:ext cx="11233250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13347A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hu-HU" dirty="0" err="1" smtClean="0"/>
              <a:t>Tarifális</a:t>
            </a:r>
            <a:r>
              <a:rPr lang="hu-HU" dirty="0" smtClean="0"/>
              <a:t> átjárhatóság a pilisi térségben</a:t>
            </a:r>
            <a:endParaRPr lang="hu-HU" dirty="0"/>
          </a:p>
        </p:txBody>
      </p:sp>
      <p:pic>
        <p:nvPicPr>
          <p:cNvPr id="3074" name="Picture 2" descr="C:\Users\kaliszkyzs\Documents\grafika\TRKP_volanbusz_Kesztolc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69" y="1975452"/>
            <a:ext cx="7319343" cy="48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Esztergom (2) </a:t>
            </a:r>
            <a:r>
              <a:rPr lang="hu-HU" b="0" dirty="0"/>
              <a:t>| Milyen további lépésekre </a:t>
            </a:r>
            <a:r>
              <a:rPr lang="hu-HU" b="0" dirty="0" smtClean="0"/>
              <a:t>van </a:t>
            </a:r>
            <a:r>
              <a:rPr lang="hu-HU" b="0" dirty="0"/>
              <a:t>szükség?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Autóbuszos </a:t>
            </a:r>
            <a:r>
              <a:rPr lang="hu-HU" dirty="0"/>
              <a:t>ráhordás erősítése</a:t>
            </a:r>
          </a:p>
          <a:p>
            <a:r>
              <a:rPr lang="hu-HU" dirty="0" smtClean="0"/>
              <a:t>Jegykiadó </a:t>
            </a:r>
            <a:r>
              <a:rPr lang="hu-HU" dirty="0"/>
              <a:t>automaták </a:t>
            </a:r>
            <a:r>
              <a:rPr lang="hu-HU" dirty="0" smtClean="0"/>
              <a:t>telepítése, értékesítési hálózat bővítése</a:t>
            </a:r>
            <a:endParaRPr lang="hu-HU" dirty="0"/>
          </a:p>
          <a:p>
            <a:r>
              <a:rPr lang="hu-HU" dirty="0" smtClean="0"/>
              <a:t>Utasszámnövekedés </a:t>
            </a:r>
            <a:r>
              <a:rPr lang="hu-HU" dirty="0"/>
              <a:t>lekövetése </a:t>
            </a:r>
            <a:r>
              <a:rPr lang="hu-HU" dirty="0" smtClean="0"/>
              <a:t>kapacitásnöveléssel</a:t>
            </a:r>
          </a:p>
          <a:p>
            <a:r>
              <a:rPr lang="hu-HU" dirty="0" smtClean="0"/>
              <a:t>P+R és B+R pakoló bővítés </a:t>
            </a:r>
          </a:p>
          <a:p>
            <a:r>
              <a:rPr lang="hu-HU" dirty="0" smtClean="0"/>
              <a:t>Budapest-Nyugati pályaudvar közvetlen elérése, Körvasúti közlekedés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1" name="Kép helye 10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Kép helye 9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Kép helye 7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985" y="4952732"/>
            <a:ext cx="1511290" cy="151258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07" y="4952731"/>
            <a:ext cx="1512585" cy="151258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30" y="4952732"/>
            <a:ext cx="1512585" cy="15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 menetrendi struktúra a 2-es vonalon </a:t>
            </a:r>
            <a:r>
              <a:rPr lang="hu-HU" b="0" dirty="0"/>
              <a:t>| </a:t>
            </a:r>
            <a:r>
              <a:rPr lang="hu-HU" b="0" dirty="0" smtClean="0"/>
              <a:t>II</a:t>
            </a:r>
            <a:r>
              <a:rPr lang="hu-HU" b="0" dirty="0"/>
              <a:t>. ütem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sp>
        <p:nvSpPr>
          <p:cNvPr id="6" name="Téglalap 5"/>
          <p:cNvSpPr/>
          <p:nvPr/>
        </p:nvSpPr>
        <p:spPr>
          <a:xfrm rot="10800000">
            <a:off x="5591150" y="2313610"/>
            <a:ext cx="1512168" cy="4054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322" y="2251076"/>
            <a:ext cx="5616623" cy="4608512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 rot="16200000">
            <a:off x="9049396" y="2125661"/>
            <a:ext cx="304008" cy="4320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 rot="10800000">
            <a:off x="5931491" y="2465620"/>
            <a:ext cx="1231414" cy="4320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9659602" y="6238106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új átszállási</a:t>
            </a:r>
            <a:b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</a:br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lehetőségek</a:t>
            </a:r>
            <a:endParaRPr lang="hu-HU" sz="1400" b="1" dirty="0">
              <a:solidFill>
                <a:schemeClr val="tx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10631710" y="5435405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félóránként vonat</a:t>
            </a:r>
            <a:b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</a:br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a körvasúton</a:t>
            </a:r>
            <a:endParaRPr lang="hu-HU" sz="1400" b="1" dirty="0">
              <a:solidFill>
                <a:schemeClr val="tx2"/>
              </a:solidFill>
              <a:latin typeface="Myriad Pro Cond" panose="020B0506030403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068616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Fejlesztés II. üteme</a:t>
            </a:r>
          </a:p>
          <a:p>
            <a:pPr lvl="1"/>
            <a:r>
              <a:rPr lang="hu-HU" dirty="0" smtClean="0"/>
              <a:t>Új megálló </a:t>
            </a:r>
            <a:r>
              <a:rPr lang="hu-HU" dirty="0"/>
              <a:t>építése </a:t>
            </a:r>
            <a:r>
              <a:rPr lang="hu-HU" dirty="0" smtClean="0"/>
              <a:t>Újpalotánál,</a:t>
            </a:r>
            <a:br>
              <a:rPr lang="hu-HU" dirty="0" smtClean="0"/>
            </a:br>
            <a:r>
              <a:rPr lang="hu-HU" dirty="0" smtClean="0"/>
              <a:t>további </a:t>
            </a:r>
            <a:r>
              <a:rPr lang="hu-HU" dirty="0"/>
              <a:t>megállók későbbi </a:t>
            </a:r>
            <a:r>
              <a:rPr lang="hu-HU" dirty="0" smtClean="0"/>
              <a:t>ütemben</a:t>
            </a:r>
          </a:p>
          <a:p>
            <a:pPr lvl="1"/>
            <a:r>
              <a:rPr lang="hu-HU" dirty="0" smtClean="0"/>
              <a:t>Félórás körvasúti közlekedés bevezetése Kőbánya felsőre</a:t>
            </a:r>
          </a:p>
          <a:p>
            <a:pPr lvl="1"/>
            <a:r>
              <a:rPr lang="hu-HU" dirty="0" smtClean="0"/>
              <a:t>Terveink szerint 2020 évben megvalósulhat</a:t>
            </a:r>
            <a:endParaRPr lang="hu-HU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10199662" y="4473910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új megállóhely</a:t>
            </a:r>
            <a:b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</a:br>
            <a:r>
              <a:rPr lang="hu-HU" sz="1400" b="1" dirty="0" smtClean="0">
                <a:solidFill>
                  <a:schemeClr val="tx2"/>
                </a:solidFill>
                <a:latin typeface="Myriad Pro Cond" panose="020B0506030403020204" pitchFamily="34" charset="0"/>
              </a:rPr>
              <a:t>Újpalotánál</a:t>
            </a:r>
            <a:endParaRPr lang="hu-HU" sz="1400" b="1" dirty="0">
              <a:solidFill>
                <a:schemeClr val="tx2"/>
              </a:solidFill>
              <a:latin typeface="Myriad Pro Cond" panose="020B0506030403020204" pitchFamily="34" charset="0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7639897" y="2976583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sűrűbb követés</a:t>
            </a:r>
            <a:br>
              <a:rPr lang="hu-HU" sz="1400" b="1" dirty="0" smtClean="0">
                <a:latin typeface="Myriad Pro Cond" panose="020B0506030403020204" pitchFamily="34" charset="0"/>
              </a:rPr>
            </a:br>
            <a:r>
              <a:rPr lang="hu-HU" sz="1400" b="1" dirty="0" smtClean="0">
                <a:latin typeface="Myriad Pro Cond" panose="020B0506030403020204" pitchFamily="34" charset="0"/>
              </a:rPr>
              <a:t>Piliscsabára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8517324" y="3736851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egyenletesebb</a:t>
            </a:r>
            <a:br>
              <a:rPr lang="hu-HU" sz="1400" b="1" dirty="0" smtClean="0">
                <a:latin typeface="Myriad Pro Cond" panose="020B0506030403020204" pitchFamily="34" charset="0"/>
              </a:rPr>
            </a:br>
            <a:r>
              <a:rPr lang="hu-HU" sz="1400" b="1" dirty="0" smtClean="0">
                <a:latin typeface="Myriad Pro Cond" panose="020B0506030403020204" pitchFamily="34" charset="0"/>
              </a:rPr>
              <a:t>indulások Újpestről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6541876" y="3959241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Gyorsabb eljutás a Z72-es vonatokkal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Munkanap </a:t>
            </a:r>
            <a:r>
              <a:rPr lang="hu-HU" dirty="0" smtClean="0"/>
              <a:t>reggeli </a:t>
            </a:r>
            <a:r>
              <a:rPr lang="hu-HU" dirty="0" smtClean="0"/>
              <a:t>ingázási </a:t>
            </a:r>
            <a:r>
              <a:rPr lang="hu-HU" dirty="0" smtClean="0"/>
              <a:t>lehetőségek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78582" y="2493690"/>
            <a:ext cx="5112568" cy="3960440"/>
          </a:xfrm>
        </p:spPr>
        <p:txBody>
          <a:bodyPr/>
          <a:lstStyle/>
          <a:p>
            <a:r>
              <a:rPr lang="hu-HU" dirty="0" smtClean="0"/>
              <a:t>Vác – </a:t>
            </a:r>
            <a:r>
              <a:rPr lang="hu-HU" dirty="0" smtClean="0"/>
              <a:t>Budapest </a:t>
            </a:r>
            <a:r>
              <a:rPr lang="hu-HU" sz="1400" dirty="0" smtClean="0"/>
              <a:t>(2019.11.07.)</a:t>
            </a:r>
            <a:endParaRPr lang="hu-HU" sz="1400" dirty="0" smtClean="0"/>
          </a:p>
          <a:p>
            <a:pPr lvl="1"/>
            <a:r>
              <a:rPr lang="hu-HU" dirty="0" smtClean="0"/>
              <a:t>reggel </a:t>
            </a:r>
            <a:r>
              <a:rPr lang="hu-HU" dirty="0" smtClean="0"/>
              <a:t>7:00</a:t>
            </a:r>
          </a:p>
          <a:p>
            <a:pPr lvl="1"/>
            <a:r>
              <a:rPr lang="hu-HU" dirty="0" smtClean="0"/>
              <a:t>Utazási idő autóval: 56 perc</a:t>
            </a:r>
          </a:p>
          <a:p>
            <a:pPr lvl="1"/>
            <a:r>
              <a:rPr lang="hu-HU" dirty="0" smtClean="0"/>
              <a:t>Menetidő vonattal: 27 perc</a:t>
            </a:r>
            <a:br>
              <a:rPr lang="hu-HU" dirty="0" smtClean="0"/>
            </a:br>
            <a:r>
              <a:rPr lang="hu-HU" dirty="0"/>
              <a:t>(+ kb. </a:t>
            </a:r>
            <a:r>
              <a:rPr lang="hu-HU" dirty="0" smtClean="0"/>
              <a:t>10 </a:t>
            </a:r>
            <a:r>
              <a:rPr lang="hu-HU" dirty="0"/>
              <a:t>perc helyi közlekedés)</a:t>
            </a:r>
          </a:p>
        </p:txBody>
      </p:sp>
      <p:sp>
        <p:nvSpPr>
          <p:cNvPr id="5" name="Szöveg helye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Versenyképes vasút </a:t>
            </a:r>
            <a:endParaRPr lang="hu-HU" b="0" dirty="0"/>
          </a:p>
        </p:txBody>
      </p:sp>
      <p:pic>
        <p:nvPicPr>
          <p:cNvPr id="1026" name="Picture 2" descr="C:\Users\kaliszkyzs\Pictures\vác-B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182" y="2133650"/>
            <a:ext cx="5477909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Székesfehérvár (30a)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232248"/>
          </a:xfrm>
        </p:spPr>
        <p:txBody>
          <a:bodyPr>
            <a:normAutofit fontScale="92500"/>
          </a:bodyPr>
          <a:lstStyle/>
          <a:p>
            <a:r>
              <a:rPr lang="hu-HU" smtClean="0"/>
              <a:t>2008-2012: Tárnok – Székesfehérvár felújítás, 2012-2014: Kelenföld – Tárnok felújítás</a:t>
            </a:r>
          </a:p>
          <a:p>
            <a:r>
              <a:rPr lang="hu-HU" smtClean="0"/>
              <a:t>2014-től zónázó menetrendi struktúra</a:t>
            </a:r>
          </a:p>
          <a:p>
            <a:r>
              <a:rPr lang="hu-HU" smtClean="0"/>
              <a:t>2015-2016: Székesfehérvár átépítés</a:t>
            </a:r>
          </a:p>
          <a:p>
            <a:r>
              <a:rPr lang="hu-HU" smtClean="0"/>
              <a:t>Közel duplázódó távolsági és elővárosi forgalom</a:t>
            </a:r>
          </a:p>
          <a:p>
            <a:r>
              <a:rPr lang="hu-HU" smtClean="0"/>
              <a:t>Velencei-tónál ráhordó buszjáratok</a:t>
            </a:r>
          </a:p>
          <a:p>
            <a:r>
              <a:rPr lang="hu-HU" smtClean="0"/>
              <a:t>21 perc menetidő csökkenés Bp - Székesfehérvár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50" y="1818001"/>
            <a:ext cx="720000" cy="35634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20000" cy="35634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23496"/>
            <a:ext cx="705600" cy="356606"/>
          </a:xfrm>
          <a:prstGeom prst="rect">
            <a:avLst/>
          </a:prstGeom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874436639"/>
              </p:ext>
            </p:extLst>
          </p:nvPr>
        </p:nvGraphicFramePr>
        <p:xfrm>
          <a:off x="5951190" y="2637706"/>
          <a:ext cx="5976664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Szövegdoboz 9"/>
          <p:cNvSpPr txBox="1"/>
          <p:nvPr/>
        </p:nvSpPr>
        <p:spPr>
          <a:xfrm>
            <a:off x="8327454" y="4725938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2269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Tarifális átjárhatóság a Budapest – Székesfehérvár vonalon</a:t>
            </a:r>
            <a:endParaRPr lang="hu-HU" dirty="0"/>
          </a:p>
        </p:txBody>
      </p:sp>
      <p:sp>
        <p:nvSpPr>
          <p:cNvPr id="6" name="Tartalom helye 4"/>
          <p:cNvSpPr>
            <a:spLocks noGrp="1"/>
          </p:cNvSpPr>
          <p:nvPr>
            <p:ph idx="1"/>
          </p:nvPr>
        </p:nvSpPr>
        <p:spPr>
          <a:xfrm>
            <a:off x="478582" y="2493690"/>
            <a:ext cx="4104456" cy="3960440"/>
          </a:xfrm>
        </p:spPr>
        <p:txBody>
          <a:bodyPr/>
          <a:lstStyle/>
          <a:p>
            <a:r>
              <a:rPr lang="hu-HU" dirty="0" smtClean="0"/>
              <a:t>Székesfehérvár és Budapest között az autóbuszbérletek elfogadása</a:t>
            </a:r>
          </a:p>
          <a:p>
            <a:r>
              <a:rPr lang="hu-HU" dirty="0" smtClean="0"/>
              <a:t>Velencei tó északi részéről buszos ráhordás, a vonatokon bérletelfogadás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 smtClean="0"/>
              <a:t>Versenyképes vasút </a:t>
            </a:r>
            <a:r>
              <a:rPr lang="hu-HU" b="0" dirty="0" smtClean="0"/>
              <a:t>| Budapesti elővárosi vonalak</a:t>
            </a:r>
            <a:endParaRPr lang="hu-HU" b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2421682"/>
            <a:ext cx="6810339" cy="42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– Székesfehérvár (30a) </a:t>
            </a:r>
            <a:r>
              <a:rPr lang="hu-HU" b="0" dirty="0" smtClean="0"/>
              <a:t>| </a:t>
            </a:r>
            <a:r>
              <a:rPr lang="hu-HU" b="0" dirty="0"/>
              <a:t>Milyen további lépésekre van szükség?</a:t>
            </a:r>
            <a:endParaRPr lang="hu-HU" dirty="0"/>
          </a:p>
        </p:txBody>
      </p:sp>
      <p:sp>
        <p:nvSpPr>
          <p:cNvPr id="12" name="Szöveg helye 1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7" name="Kép helye 1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Kép helye 19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Kép helye 18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Kép helye 22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Kép helye 23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artalom helye 10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304256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Budapest és Székesfehérvár között 30 perces gyorsvonati közlekedés</a:t>
            </a:r>
          </a:p>
          <a:p>
            <a:r>
              <a:rPr lang="hu-HU" dirty="0" smtClean="0"/>
              <a:t>Közösségi közlekedési munkamegosztás optimalizálása</a:t>
            </a:r>
          </a:p>
          <a:p>
            <a:r>
              <a:rPr lang="hu-HU" dirty="0" smtClean="0"/>
              <a:t>Jegyértékesítési hálózat bővítése</a:t>
            </a:r>
          </a:p>
          <a:p>
            <a:r>
              <a:rPr lang="hu-HU" dirty="0" smtClean="0"/>
              <a:t>160 km/h sebességű közlekedés feltételeinek megteremtése</a:t>
            </a:r>
          </a:p>
          <a:p>
            <a:r>
              <a:rPr lang="hu-HU" dirty="0" smtClean="0"/>
              <a:t>KISS motorvonatok közlekedtetése (Budapest-Déli alagút átépítése)</a:t>
            </a:r>
          </a:p>
          <a:p>
            <a:r>
              <a:rPr lang="hu-HU" dirty="0" smtClean="0"/>
              <a:t>Elővárosi járatstruktúra felülvizsgálata, optimalizálása, kapacitásbővítés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85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Százhalombatta – Pusztaszabolcs (40a)</a:t>
            </a:r>
            <a:endParaRPr lang="hu-HU" dirty="0"/>
          </a:p>
        </p:txBody>
      </p:sp>
      <p:sp>
        <p:nvSpPr>
          <p:cNvPr id="8" name="Tartalom hely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Kelenföld – Pusztaszabolcs szakasz felújítása</a:t>
            </a:r>
          </a:p>
          <a:p>
            <a:r>
              <a:rPr lang="hu-HU" dirty="0" smtClean="0"/>
              <a:t>Érd alsó – Érd összeköttetés megépítése (30a – 40a)</a:t>
            </a:r>
          </a:p>
          <a:p>
            <a:r>
              <a:rPr lang="hu-HU" dirty="0" smtClean="0"/>
              <a:t>Új nyomvonalú elkerülő pálya Ercsinél</a:t>
            </a:r>
          </a:p>
          <a:p>
            <a:r>
              <a:rPr lang="hu-HU" dirty="0" smtClean="0"/>
              <a:t>Felújítás előtt enyhén csökkenő </a:t>
            </a:r>
            <a:r>
              <a:rPr lang="hu-HU" dirty="0" err="1" smtClean="0"/>
              <a:t>utasszám</a:t>
            </a:r>
            <a:endParaRPr lang="hu-HU" dirty="0" smtClean="0"/>
          </a:p>
          <a:p>
            <a:r>
              <a:rPr lang="hu-HU" dirty="0" smtClean="0"/>
              <a:t>2018-ban teljes kizárás miatt jelentős </a:t>
            </a:r>
            <a:r>
              <a:rPr lang="hu-HU" dirty="0" err="1" smtClean="0"/>
              <a:t>utasszámvesztés</a:t>
            </a:r>
            <a:endParaRPr lang="hu-HU" dirty="0"/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graphicFrame>
        <p:nvGraphicFramePr>
          <p:cNvPr id="9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086943"/>
              </p:ext>
            </p:extLst>
          </p:nvPr>
        </p:nvGraphicFramePr>
        <p:xfrm>
          <a:off x="478582" y="4365899"/>
          <a:ext cx="11233993" cy="194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Kép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510" y="4162579"/>
            <a:ext cx="803327" cy="70737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50" y="1818001"/>
            <a:ext cx="719999" cy="35634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19999" cy="35634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27190"/>
            <a:ext cx="705600" cy="349218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5484303" y="6306827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28403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</a:t>
            </a:r>
            <a:r>
              <a:rPr lang="hu-HU" dirty="0"/>
              <a:t>– Százhalombatta – Pusztaszabolcs </a:t>
            </a:r>
            <a:r>
              <a:rPr lang="hu-HU" b="0" dirty="0" smtClean="0"/>
              <a:t>| Fejlesztés eredményei</a:t>
            </a:r>
            <a:endParaRPr lang="hu-HU" dirty="0"/>
          </a:p>
        </p:txBody>
      </p:sp>
      <p:sp>
        <p:nvSpPr>
          <p:cNvPr id="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Megújult, vonzó állomási infrastruktúra, akadálymentes peronok</a:t>
            </a:r>
          </a:p>
          <a:p>
            <a:r>
              <a:rPr lang="hu-HU" dirty="0" smtClean="0"/>
              <a:t>Kapacitásnövelés az Érd alsó – Érd átkötéssel</a:t>
            </a:r>
          </a:p>
          <a:p>
            <a:r>
              <a:rPr lang="hu-HU" dirty="0" smtClean="0"/>
              <a:t>Új, sűrűbb elővárosi közlekedést biztosító menetrend (projekt befejezése után)</a:t>
            </a:r>
          </a:p>
          <a:p>
            <a:r>
              <a:rPr lang="hu-HU" dirty="0" err="1" smtClean="0"/>
              <a:t>Menetidőcsökkenés</a:t>
            </a:r>
            <a:r>
              <a:rPr lang="hu-HU" dirty="0" smtClean="0"/>
              <a:t> (kb. 15-25 perc)</a:t>
            </a:r>
          </a:p>
        </p:txBody>
      </p:sp>
      <p:sp>
        <p:nvSpPr>
          <p:cNvPr id="5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8" name="Kép helye 17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Kép helye 16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Kép helye 1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Kép helye 24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68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Gödöllő – Hatvan (80a)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2018-ban megkezdődött a Rákos – Hatvan szakasz komplex felújítása</a:t>
            </a:r>
          </a:p>
          <a:p>
            <a:r>
              <a:rPr lang="hu-HU" smtClean="0"/>
              <a:t>Felújítás előtt enyhén csökkenő utasszám</a:t>
            </a:r>
          </a:p>
          <a:p>
            <a:r>
              <a:rPr lang="hu-HU" smtClean="0"/>
              <a:t>Vágányzári zavartatások miatt visszaeső utasszám</a:t>
            </a:r>
          </a:p>
          <a:p>
            <a:r>
              <a:rPr lang="hu-HU" smtClean="0"/>
              <a:t>Jelentős Budapesten belüli utasforgalom</a:t>
            </a:r>
            <a:endParaRPr lang="hu-HU" dirty="0"/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510" y="3730531"/>
            <a:ext cx="803327" cy="707375"/>
          </a:xfrm>
          <a:prstGeom prst="rect">
            <a:avLst/>
          </a:prstGeom>
        </p:spPr>
      </p:pic>
      <p:graphicFrame>
        <p:nvGraphicFramePr>
          <p:cNvPr id="10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42011"/>
              </p:ext>
            </p:extLst>
          </p:nvPr>
        </p:nvGraphicFramePr>
        <p:xfrm>
          <a:off x="478582" y="4005859"/>
          <a:ext cx="11233993" cy="230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Kép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19999" cy="35634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27190"/>
            <a:ext cx="705599" cy="34921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484303" y="6306827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42579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– Gödöllő – Hatvan </a:t>
            </a:r>
            <a:r>
              <a:rPr lang="hu-HU" b="0" dirty="0"/>
              <a:t>| </a:t>
            </a:r>
            <a:r>
              <a:rPr lang="hu-HU" b="0" dirty="0" smtClean="0"/>
              <a:t>Fejlesztés eredményei</a:t>
            </a:r>
            <a:endParaRPr lang="hu-HU" dirty="0"/>
          </a:p>
        </p:txBody>
      </p:sp>
      <p:sp>
        <p:nvSpPr>
          <p:cNvPr id="5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1" name="Kép helye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Kép helye 11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2020 végére készül el a felújítás</a:t>
            </a:r>
          </a:p>
          <a:p>
            <a:r>
              <a:rPr lang="hu-HU" dirty="0" smtClean="0"/>
              <a:t>Megújult, vonzó és biztonságos állomási infrastruktúra, akadálymentes peronok</a:t>
            </a:r>
          </a:p>
          <a:p>
            <a:r>
              <a:rPr lang="hu-HU" dirty="0" smtClean="0"/>
              <a:t>Új megállóhely létesítése</a:t>
            </a:r>
            <a:r>
              <a:rPr lang="hu-HU" dirty="0"/>
              <a:t> </a:t>
            </a:r>
            <a:r>
              <a:rPr lang="hu-HU" dirty="0" smtClean="0"/>
              <a:t>a 17. kerületben</a:t>
            </a:r>
          </a:p>
          <a:p>
            <a:r>
              <a:rPr lang="hu-HU" dirty="0" smtClean="0"/>
              <a:t>Új zónázó menetrendi struktúra</a:t>
            </a:r>
          </a:p>
          <a:p>
            <a:r>
              <a:rPr lang="hu-HU" dirty="0" smtClean="0"/>
              <a:t>Csökkenő menetidők (5-15 perc)</a:t>
            </a:r>
          </a:p>
        </p:txBody>
      </p:sp>
      <p:pic>
        <p:nvPicPr>
          <p:cNvPr id="10" name="Kép helye 9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r="73"/>
          <a:stretch>
            <a:fillRect/>
          </a:stretch>
        </p:blipFill>
        <p:spPr/>
      </p:pic>
      <p:pic>
        <p:nvPicPr>
          <p:cNvPr id="13" name="Kép helye 12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>
            <a:fillRect/>
          </a:stretch>
        </p:blipFill>
        <p:spPr/>
      </p:pic>
      <p:pic>
        <p:nvPicPr>
          <p:cNvPr id="7" name="Kép helye 6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" r="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484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Kunszentmiklós -Tass – Kelebia (150)</a:t>
            </a:r>
            <a:endParaRPr lang="hu-HU" dirty="0"/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088232"/>
          </a:xfrm>
        </p:spPr>
        <p:txBody>
          <a:bodyPr/>
          <a:lstStyle/>
          <a:p>
            <a:r>
              <a:rPr lang="hu-HU" dirty="0" smtClean="0"/>
              <a:t>Budapest – Belgrád projekt részeként megújuló infrastruktúra</a:t>
            </a:r>
          </a:p>
          <a:p>
            <a:r>
              <a:rPr lang="hu-HU" dirty="0" smtClean="0"/>
              <a:t>160 km/h sebesség kialakítása, kétvágányúsítás</a:t>
            </a:r>
          </a:p>
          <a:p>
            <a:r>
              <a:rPr lang="hu-HU" dirty="0" smtClean="0"/>
              <a:t>Belső projekthatár: Soroksár</a:t>
            </a:r>
          </a:p>
          <a:p>
            <a:r>
              <a:rPr lang="hu-HU" dirty="0" smtClean="0"/>
              <a:t>Belső szakasz szűk kapacitásának feloldása szükséges, jelenlegi </a:t>
            </a:r>
            <a:r>
              <a:rPr lang="hu-HU" dirty="0" err="1" smtClean="0"/>
              <a:t>BuBe</a:t>
            </a:r>
            <a:r>
              <a:rPr lang="hu-HU" dirty="0" smtClean="0"/>
              <a:t> projektnek nem része (Soroksár – Ferencváros)</a:t>
            </a:r>
          </a:p>
          <a:p>
            <a:endParaRPr lang="hu-HU" dirty="0" smtClean="0"/>
          </a:p>
        </p:txBody>
      </p:sp>
      <p:sp>
        <p:nvSpPr>
          <p:cNvPr id="7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graphicFrame>
        <p:nvGraphicFramePr>
          <p:cNvPr id="9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130338"/>
              </p:ext>
            </p:extLst>
          </p:nvPr>
        </p:nvGraphicFramePr>
        <p:xfrm>
          <a:off x="478582" y="4437905"/>
          <a:ext cx="11233993" cy="189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174" y="4466797"/>
            <a:ext cx="547173" cy="54717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27190"/>
            <a:ext cx="705599" cy="34921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484303" y="6306827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24091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Kunszentmiklós – Kelebia  (150</a:t>
            </a:r>
            <a:r>
              <a:rPr lang="hu-HU" dirty="0" smtClean="0"/>
              <a:t>) </a:t>
            </a:r>
            <a:r>
              <a:rPr lang="hu-HU" b="0" dirty="0" smtClean="0"/>
              <a:t>| Fejlesztés eredményei</a:t>
            </a:r>
            <a:endParaRPr lang="hu-HU" dirty="0"/>
          </a:p>
        </p:txBody>
      </p:sp>
      <p:sp>
        <p:nvSpPr>
          <p:cNvPr id="5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sp>
        <p:nvSpPr>
          <p:cNvPr id="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Budapest – Belgrád között 5 órás (60%) menetidő csökkenés</a:t>
            </a:r>
          </a:p>
          <a:p>
            <a:r>
              <a:rPr lang="hu-HU" dirty="0" smtClean="0"/>
              <a:t>Akadálymentes infrastruktúra</a:t>
            </a:r>
          </a:p>
          <a:p>
            <a:r>
              <a:rPr lang="hu-HU" dirty="0" smtClean="0"/>
              <a:t>Elővárosi vonatok sűrítése (Délegyháza és Kunszentmiklós-Tass fordítóállomás)</a:t>
            </a:r>
          </a:p>
          <a:p>
            <a:r>
              <a:rPr lang="hu-HU" dirty="0" smtClean="0"/>
              <a:t>Budapesten belüli átadópont és szűk keresztmetszet feloldás egyelőre nem megoldott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4418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Belföldi járulékos előnyök a 150-es vonalon | járatstruktúra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Fejlesztési lehetőségek a Budapest – Belgrád vonal átépítése </a:t>
            </a:r>
            <a:r>
              <a:rPr lang="hu-HU" dirty="0" smtClean="0"/>
              <a:t>után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2313609"/>
            <a:ext cx="11017224" cy="2855851"/>
          </a:xfrm>
          <a:prstGeom prst="rect">
            <a:avLst/>
          </a:prstGeom>
        </p:spPr>
      </p:pic>
      <p:sp>
        <p:nvSpPr>
          <p:cNvPr id="14" name="Lekerekített téglalap 13"/>
          <p:cNvSpPr/>
          <p:nvPr/>
        </p:nvSpPr>
        <p:spPr>
          <a:xfrm>
            <a:off x="7943044" y="4449380"/>
            <a:ext cx="3600400" cy="720080"/>
          </a:xfrm>
          <a:prstGeom prst="roundRect">
            <a:avLst>
              <a:gd name="adj" fmla="val 6348"/>
            </a:avLst>
          </a:prstGeom>
          <a:gradFill flip="none" rotWithShape="1">
            <a:gsLst>
              <a:gs pos="0">
                <a:srgbClr val="165491">
                  <a:shade val="30000"/>
                  <a:satMod val="115000"/>
                </a:srgbClr>
              </a:gs>
              <a:gs pos="50000">
                <a:srgbClr val="165491">
                  <a:shade val="67500"/>
                  <a:satMod val="115000"/>
                </a:srgbClr>
              </a:gs>
              <a:gs pos="100000">
                <a:srgbClr val="16549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 smtClean="0">
                <a:latin typeface="Myriad Pro" pitchFamily="34" charset="0"/>
                <a:cs typeface="Segoe UI" panose="020B0502040204020203" pitchFamily="34" charset="0"/>
              </a:rPr>
              <a:t>Várható belföldi utasszám: 2,8 millió</a:t>
            </a:r>
            <a:br>
              <a:rPr lang="hu-HU" sz="1200" b="1" dirty="0" smtClean="0">
                <a:latin typeface="Myriad Pro" pitchFamily="34" charset="0"/>
                <a:cs typeface="Segoe UI" panose="020B0502040204020203" pitchFamily="34" charset="0"/>
              </a:rPr>
            </a:br>
            <a:r>
              <a:rPr lang="hu-HU" sz="1200" dirty="0" smtClean="0">
                <a:latin typeface="Myriad Pro" pitchFamily="34" charset="0"/>
                <a:cs typeface="Segoe UI" panose="020B0502040204020203" pitchFamily="34" charset="0"/>
              </a:rPr>
              <a:t>Ebből elővárosi: 2,2 millió,</a:t>
            </a:r>
            <a:br>
              <a:rPr lang="hu-HU" sz="1200" dirty="0" smtClean="0">
                <a:latin typeface="Myriad Pro" pitchFamily="34" charset="0"/>
                <a:cs typeface="Segoe UI" panose="020B0502040204020203" pitchFamily="34" charset="0"/>
              </a:rPr>
            </a:br>
            <a:r>
              <a:rPr lang="hu-HU" sz="1200" dirty="0" smtClean="0">
                <a:latin typeface="Myriad Pro" pitchFamily="34" charset="0"/>
                <a:cs typeface="Segoe UI" panose="020B0502040204020203" pitchFamily="34" charset="0"/>
              </a:rPr>
              <a:t>távolsági és regionális 0,6 millió</a:t>
            </a:r>
            <a:endParaRPr lang="hu-HU" sz="1200" dirty="0">
              <a:latin typeface="Myriad Pro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6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Munkanap reggeli ingázási </a:t>
            </a:r>
            <a:r>
              <a:rPr lang="hu-HU" dirty="0" smtClean="0"/>
              <a:t>lehetőségek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78582" y="2493690"/>
            <a:ext cx="3600400" cy="3960440"/>
          </a:xfrm>
        </p:spPr>
        <p:txBody>
          <a:bodyPr/>
          <a:lstStyle/>
          <a:p>
            <a:r>
              <a:rPr lang="hu-HU" dirty="0" smtClean="0"/>
              <a:t>Érd – </a:t>
            </a:r>
            <a:r>
              <a:rPr lang="hu-HU" dirty="0" smtClean="0"/>
              <a:t>Budapest </a:t>
            </a:r>
            <a:r>
              <a:rPr lang="hu-HU" sz="1400" dirty="0"/>
              <a:t>(2019.11.07.)</a:t>
            </a:r>
            <a:endParaRPr lang="hu-HU" sz="1400" dirty="0" smtClean="0"/>
          </a:p>
          <a:p>
            <a:pPr lvl="1"/>
            <a:r>
              <a:rPr lang="hu-HU" dirty="0" smtClean="0"/>
              <a:t>reggel </a:t>
            </a:r>
            <a:r>
              <a:rPr lang="hu-HU" dirty="0" smtClean="0"/>
              <a:t>7:00</a:t>
            </a:r>
          </a:p>
          <a:p>
            <a:pPr lvl="1"/>
            <a:r>
              <a:rPr lang="hu-HU" dirty="0" smtClean="0"/>
              <a:t>Utazási idő autóval:</a:t>
            </a:r>
            <a:br>
              <a:rPr lang="hu-HU" dirty="0" smtClean="0"/>
            </a:br>
            <a:r>
              <a:rPr lang="hu-HU" dirty="0" smtClean="0"/>
              <a:t>52 perc</a:t>
            </a:r>
          </a:p>
          <a:p>
            <a:pPr lvl="1"/>
            <a:r>
              <a:rPr lang="hu-HU" dirty="0" smtClean="0"/>
              <a:t>Menetidő vonattal:</a:t>
            </a:r>
            <a:br>
              <a:rPr lang="hu-HU" dirty="0" smtClean="0"/>
            </a:br>
            <a:r>
              <a:rPr lang="hu-HU" dirty="0" smtClean="0"/>
              <a:t>11 perc</a:t>
            </a:r>
            <a:br>
              <a:rPr lang="hu-HU" dirty="0" smtClean="0"/>
            </a:br>
            <a:r>
              <a:rPr lang="hu-HU" dirty="0" smtClean="0"/>
              <a:t>(+ kb. 15 perc helyi közlekedés)</a:t>
            </a:r>
            <a:endParaRPr lang="hu-HU" dirty="0"/>
          </a:p>
        </p:txBody>
      </p:sp>
      <p:sp>
        <p:nvSpPr>
          <p:cNvPr id="5" name="Szöveg helye 1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Versenyképes vasút </a:t>
            </a:r>
            <a:endParaRPr lang="hu-HU" b="0" dirty="0"/>
          </a:p>
        </p:txBody>
      </p:sp>
      <p:pic>
        <p:nvPicPr>
          <p:cNvPr id="6" name="Picture 3" descr="C:\Users\kaliszkyzs\Pictures\ér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9308" y="2493690"/>
            <a:ext cx="7117783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Csökkenő belföldi menetidők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Fejlesztési lehetőségek a Budapest – Belgrád vonal átépítése </a:t>
            </a:r>
            <a:r>
              <a:rPr lang="hu-HU" dirty="0" smtClean="0"/>
              <a:t>után</a:t>
            </a:r>
            <a:endParaRPr lang="hu-HU" dirty="0"/>
          </a:p>
        </p:txBody>
      </p:sp>
      <p:graphicFrame>
        <p:nvGraphicFramePr>
          <p:cNvPr id="13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992879"/>
              </p:ext>
            </p:extLst>
          </p:nvPr>
        </p:nvGraphicFramePr>
        <p:xfrm>
          <a:off x="477838" y="2493963"/>
          <a:ext cx="11233993" cy="396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zövegdoboz 16"/>
          <p:cNvSpPr txBox="1"/>
          <p:nvPr/>
        </p:nvSpPr>
        <p:spPr>
          <a:xfrm>
            <a:off x="2062758" y="4653930"/>
            <a:ext cx="56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-9</a:t>
            </a:r>
            <a:b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</a:br>
            <a:r>
              <a:rPr lang="hu-HU" sz="1100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perc</a:t>
            </a:r>
            <a:endParaRPr lang="hu-HU" b="1" dirty="0">
              <a:solidFill>
                <a:schemeClr val="accent3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184384" y="4581922"/>
            <a:ext cx="56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-18</a:t>
            </a:r>
            <a:b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</a:br>
            <a:r>
              <a:rPr lang="hu-HU" sz="1100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perc</a:t>
            </a:r>
            <a:endParaRPr lang="hu-HU" b="1" dirty="0">
              <a:solidFill>
                <a:schemeClr val="accent3"/>
              </a:solidFill>
              <a:latin typeface="Myriad Pro" panose="020B0503030403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6306010" y="4115321"/>
            <a:ext cx="56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-45</a:t>
            </a:r>
            <a:b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</a:br>
            <a:r>
              <a:rPr lang="hu-HU" sz="1100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perc</a:t>
            </a:r>
            <a:endParaRPr lang="hu-HU" b="1" dirty="0">
              <a:solidFill>
                <a:schemeClr val="accent3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8434323" y="3814348"/>
            <a:ext cx="5673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-60</a:t>
            </a:r>
            <a:b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</a:br>
            <a:r>
              <a:rPr lang="hu-HU" sz="1100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perc</a:t>
            </a:r>
            <a:endParaRPr lang="hu-HU" b="1" dirty="0">
              <a:solidFill>
                <a:schemeClr val="accent3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0481930" y="3861842"/>
            <a:ext cx="7258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-100</a:t>
            </a:r>
            <a:br>
              <a:rPr lang="hu-HU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</a:br>
            <a:r>
              <a:rPr lang="hu-HU" sz="1100" b="1" dirty="0" smtClean="0">
                <a:solidFill>
                  <a:schemeClr val="accent3"/>
                </a:solidFill>
                <a:latin typeface="Myriad Pro" panose="020B0503030403020204" pitchFamily="34" charset="0"/>
              </a:rPr>
              <a:t>perc</a:t>
            </a:r>
            <a:endParaRPr lang="hu-HU" b="1" dirty="0">
              <a:solidFill>
                <a:schemeClr val="accent3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</a:t>
            </a:r>
            <a:r>
              <a:rPr lang="hu-HU" dirty="0"/>
              <a:t>– Vác – Szob (70, 71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3" name="Kép helye 1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Kép helye 1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Kép helye 1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Kép helye 16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Kép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462" y="1817740"/>
            <a:ext cx="720000" cy="3563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374" y="1817740"/>
            <a:ext cx="720000" cy="356345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20000" cy="356345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550" y="1818001"/>
            <a:ext cx="720000" cy="356345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17740"/>
            <a:ext cx="705600" cy="356606"/>
          </a:xfrm>
          <a:prstGeom prst="rect">
            <a:avLst/>
          </a:prstGeom>
        </p:spPr>
      </p:pic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4015561558"/>
              </p:ext>
            </p:extLst>
          </p:nvPr>
        </p:nvGraphicFramePr>
        <p:xfrm>
          <a:off x="299567" y="2493691"/>
          <a:ext cx="11569979" cy="169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6" name="Kép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065" y="2954629"/>
            <a:ext cx="547173" cy="547173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5484303" y="4183990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37074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Vác – Szob (70, 71) </a:t>
            </a:r>
            <a:r>
              <a:rPr lang="hu-HU" b="0" dirty="0"/>
              <a:t>| Milyen további lépésekre van szükség?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274860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70-es vonal</a:t>
            </a:r>
          </a:p>
          <a:p>
            <a:pPr lvl="1"/>
            <a:r>
              <a:rPr lang="hu-HU" dirty="0"/>
              <a:t>Budapesten kívüli szakaszán állomások megújítása, akadálymentesítése</a:t>
            </a:r>
          </a:p>
          <a:p>
            <a:pPr lvl="1"/>
            <a:r>
              <a:rPr lang="hu-HU" dirty="0"/>
              <a:t>Pályaleromlások megelőzése, hegyomlások kiküszöbölése</a:t>
            </a:r>
          </a:p>
          <a:p>
            <a:pPr lvl="1"/>
            <a:r>
              <a:rPr lang="hu-HU" dirty="0"/>
              <a:t>2020-tól KISS motorvonatok – komfortnövelés, </a:t>
            </a:r>
            <a:r>
              <a:rPr lang="hu-HU" dirty="0" smtClean="0"/>
              <a:t>kapacitásbővítés</a:t>
            </a:r>
          </a:p>
          <a:p>
            <a:r>
              <a:rPr lang="hu-HU" dirty="0" smtClean="0"/>
              <a:t>71-es </a:t>
            </a:r>
            <a:r>
              <a:rPr lang="hu-HU" dirty="0"/>
              <a:t>vonal</a:t>
            </a:r>
          </a:p>
          <a:p>
            <a:pPr lvl="1"/>
            <a:r>
              <a:rPr lang="hu-HU" dirty="0"/>
              <a:t>Korszerű járművek, de lassú menetidő, ritka követés (elavult pálya és biztosítóberendezés)</a:t>
            </a:r>
          </a:p>
          <a:p>
            <a:pPr lvl="1"/>
            <a:r>
              <a:rPr lang="hu-HU" dirty="0" smtClean="0"/>
              <a:t>Komplex infrastruktúra-fejlesztés szükséges </a:t>
            </a:r>
            <a:r>
              <a:rPr lang="hu-HU" dirty="0"/>
              <a:t>(felújítás, részben két vágány)</a:t>
            </a:r>
          </a:p>
          <a:p>
            <a:r>
              <a:rPr lang="hu-HU" dirty="0" smtClean="0"/>
              <a:t>A </a:t>
            </a:r>
            <a:r>
              <a:rPr lang="hu-HU" dirty="0"/>
              <a:t>közös szakasz teljes felújítása indokolt – szűk keresztmetszet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sp>
        <p:nvSpPr>
          <p:cNvPr id="8" name="Téglalap 7"/>
          <p:cNvSpPr/>
          <p:nvPr/>
        </p:nvSpPr>
        <p:spPr>
          <a:xfrm>
            <a:off x="1234667" y="5950074"/>
            <a:ext cx="2859141" cy="144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>
                <a:latin typeface="Myriad Pro" panose="020B0503030403020204" pitchFamily="34" charset="0"/>
              </a:rPr>
              <a:t>kb. </a:t>
            </a:r>
            <a:r>
              <a:rPr lang="hu-HU" sz="1100" b="1" dirty="0">
                <a:latin typeface="Myriad Pro" panose="020B0503030403020204" pitchFamily="34" charset="0"/>
              </a:rPr>
              <a:t>10 km</a:t>
            </a:r>
          </a:p>
        </p:txBody>
      </p:sp>
      <p:sp>
        <p:nvSpPr>
          <p:cNvPr id="9" name="Téglalap 8"/>
          <p:cNvSpPr/>
          <p:nvPr/>
        </p:nvSpPr>
        <p:spPr>
          <a:xfrm>
            <a:off x="4093808" y="5950074"/>
            <a:ext cx="6861939" cy="1440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>
                <a:latin typeface="Myriad Pro" panose="020B0503030403020204" pitchFamily="34" charset="0"/>
              </a:rPr>
              <a:t>kb. </a:t>
            </a:r>
            <a:r>
              <a:rPr lang="hu-HU" sz="1100" b="1" dirty="0">
                <a:latin typeface="Myriad Pro" panose="020B0503030403020204" pitchFamily="34" charset="0"/>
              </a:rPr>
              <a:t>24 km</a:t>
            </a:r>
          </a:p>
        </p:txBody>
      </p:sp>
      <p:sp>
        <p:nvSpPr>
          <p:cNvPr id="12" name="Ellipszis 11"/>
          <p:cNvSpPr/>
          <p:nvPr/>
        </p:nvSpPr>
        <p:spPr>
          <a:xfrm>
            <a:off x="1126667" y="5914082"/>
            <a:ext cx="216000" cy="21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3985808" y="5914082"/>
            <a:ext cx="216000" cy="21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10847747" y="5914082"/>
            <a:ext cx="216000" cy="21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26555" y="6187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Myriad Pro" panose="020B0503030403020204" pitchFamily="34" charset="0"/>
              </a:rPr>
              <a:t>Bp.-Nyugati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085696" y="6187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Myriad Pro" panose="020B0503030403020204" pitchFamily="34" charset="0"/>
              </a:rPr>
              <a:t>Főváros határa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9947635" y="6187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Myriad Pro" panose="020B0503030403020204" pitchFamily="34" charset="0"/>
              </a:rPr>
              <a:t>Vác</a:t>
            </a:r>
          </a:p>
        </p:txBody>
      </p:sp>
      <p:sp>
        <p:nvSpPr>
          <p:cNvPr id="18" name="Téglalap 17"/>
          <p:cNvSpPr/>
          <p:nvPr/>
        </p:nvSpPr>
        <p:spPr>
          <a:xfrm>
            <a:off x="1234667" y="5374010"/>
            <a:ext cx="4824000" cy="316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Myriad Pro" panose="020B0503030403020204" pitchFamily="34" charset="0"/>
              </a:rPr>
              <a:t>kb. </a:t>
            </a:r>
            <a:r>
              <a:rPr lang="hu-HU" b="1" dirty="0">
                <a:solidFill>
                  <a:schemeClr val="tx1"/>
                </a:solidFill>
                <a:latin typeface="Myriad Pro" panose="020B0503030403020204" pitchFamily="34" charset="0"/>
              </a:rPr>
              <a:t>12 perc </a:t>
            </a:r>
            <a:r>
              <a:rPr lang="hu-HU" dirty="0">
                <a:solidFill>
                  <a:schemeClr val="tx1"/>
                </a:solidFill>
                <a:latin typeface="Myriad Pro" panose="020B0503030403020204" pitchFamily="34" charset="0"/>
              </a:rPr>
              <a:t>(Z70)</a:t>
            </a:r>
          </a:p>
        </p:txBody>
      </p:sp>
      <p:sp>
        <p:nvSpPr>
          <p:cNvPr id="21" name="Téglalap 20"/>
          <p:cNvSpPr/>
          <p:nvPr/>
        </p:nvSpPr>
        <p:spPr>
          <a:xfrm>
            <a:off x="6131747" y="5374010"/>
            <a:ext cx="4824000" cy="316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  <a:latin typeface="Myriad Pro" panose="020B0503030403020204" pitchFamily="34" charset="0"/>
              </a:rPr>
              <a:t>kb. </a:t>
            </a:r>
            <a:r>
              <a:rPr lang="hu-HU" b="1" dirty="0">
                <a:solidFill>
                  <a:schemeClr val="tx1"/>
                </a:solidFill>
                <a:latin typeface="Myriad Pro" panose="020B0503030403020204" pitchFamily="34" charset="0"/>
              </a:rPr>
              <a:t>13 perc </a:t>
            </a:r>
            <a:r>
              <a:rPr lang="hu-HU" dirty="0">
                <a:solidFill>
                  <a:schemeClr val="tx1"/>
                </a:solidFill>
                <a:latin typeface="Myriad Pro" panose="020B0503030403020204" pitchFamily="34" charset="0"/>
              </a:rPr>
              <a:t>(Z70)</a:t>
            </a:r>
          </a:p>
        </p:txBody>
      </p:sp>
      <p:cxnSp>
        <p:nvCxnSpPr>
          <p:cNvPr id="23" name="Egyenes összekötő 22"/>
          <p:cNvCxnSpPr/>
          <p:nvPr/>
        </p:nvCxnSpPr>
        <p:spPr>
          <a:xfrm>
            <a:off x="1234667" y="5690387"/>
            <a:ext cx="0" cy="18770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H="1">
            <a:off x="4093808" y="5690387"/>
            <a:ext cx="2001399" cy="18770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10964929" y="5690387"/>
            <a:ext cx="0" cy="18770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3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Cegléd – Szolnok (100a)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939836"/>
              </p:ext>
            </p:extLst>
          </p:nvPr>
        </p:nvGraphicFramePr>
        <p:xfrm>
          <a:off x="5951190" y="3655300"/>
          <a:ext cx="5833393" cy="276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smtClean="0"/>
              <a:t>Versenyképes vasút</a:t>
            </a:r>
            <a:r>
              <a:rPr lang="hu-HU" b="0" smtClean="0"/>
              <a:t> | Budapesti elővárosi vonalak</a:t>
            </a:r>
            <a:endParaRPr lang="hu-HU" b="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147">
            <a:off x="1697882" y="4340690"/>
            <a:ext cx="2452555" cy="163503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artalom helye 2"/>
          <p:cNvSpPr txBox="1">
            <a:spLocks/>
          </p:cNvSpPr>
          <p:nvPr/>
        </p:nvSpPr>
        <p:spPr>
          <a:xfrm>
            <a:off x="478581" y="2493690"/>
            <a:ext cx="11233251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rgbClr val="13347A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Romló pályaállapotok miatt folyamatos karbantartások </a:t>
            </a:r>
            <a:r>
              <a:rPr lang="hu-HU" dirty="0" smtClean="0"/>
              <a:t>szükségesek</a:t>
            </a:r>
          </a:p>
          <a:p>
            <a:r>
              <a:rPr lang="hu-HU" dirty="0" smtClean="0"/>
              <a:t>Legnagyobb elővárosi és távolsági utasforgalmú vonal</a:t>
            </a:r>
            <a:endParaRPr lang="hu-HU" dirty="0"/>
          </a:p>
          <a:p>
            <a:r>
              <a:rPr lang="hu-HU" dirty="0" smtClean="0"/>
              <a:t>Sűrű követés, leterhelt infrastruktúra</a:t>
            </a:r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38" y="1818001"/>
            <a:ext cx="719999" cy="35634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726" y="1823496"/>
            <a:ext cx="705599" cy="35660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441635" y="6453815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2123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Cegléd – Szolnok (100a) </a:t>
            </a:r>
            <a:r>
              <a:rPr lang="hu-HU" b="0" dirty="0"/>
              <a:t>| Milyen további lépésekre van szükség?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478582" y="2493690"/>
            <a:ext cx="7416824" cy="3960440"/>
          </a:xfrm>
        </p:spPr>
        <p:txBody>
          <a:bodyPr/>
          <a:lstStyle/>
          <a:p>
            <a:r>
              <a:rPr lang="hu-HU" dirty="0"/>
              <a:t>A Budapesten belüli pálya állapota kritikus</a:t>
            </a:r>
          </a:p>
          <a:p>
            <a:pPr lvl="1"/>
            <a:r>
              <a:rPr lang="hu-HU" dirty="0"/>
              <a:t>Budapest-Nyugati – Kőbánya-Kispest</a:t>
            </a:r>
          </a:p>
          <a:p>
            <a:pPr lvl="1"/>
            <a:r>
              <a:rPr lang="hu-HU" dirty="0"/>
              <a:t>Felújítás </a:t>
            </a:r>
            <a:r>
              <a:rPr lang="hu-HU" dirty="0" smtClean="0"/>
              <a:t>szükséges (2020-ban tervezett)</a:t>
            </a:r>
            <a:endParaRPr lang="hu-HU" dirty="0"/>
          </a:p>
          <a:p>
            <a:r>
              <a:rPr lang="hu-HU" dirty="0"/>
              <a:t>A pályakapacitás miatt további sűrítés nem lehetséges</a:t>
            </a:r>
          </a:p>
          <a:p>
            <a:pPr lvl="1"/>
            <a:r>
              <a:rPr lang="hu-HU" dirty="0"/>
              <a:t>Kőbánya-Kispest – Liszt Ferenc Repülőtér – Monor kiágazás megépítése a kapacitás problémát megoldaná</a:t>
            </a:r>
          </a:p>
          <a:p>
            <a:r>
              <a:rPr lang="hu-HU" dirty="0"/>
              <a:t>2020-tól új KISS motorvonatok</a:t>
            </a:r>
          </a:p>
          <a:p>
            <a:pPr lvl="1"/>
            <a:r>
              <a:rPr lang="hu-HU" dirty="0"/>
              <a:t>Több férőhely, csökkenő zsúfoltság</a:t>
            </a:r>
          </a:p>
          <a:p>
            <a:pPr lvl="1"/>
            <a:r>
              <a:rPr lang="hu-HU" dirty="0" smtClean="0"/>
              <a:t>Komfortnövelés, zavarérzékenység csökkenése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147">
            <a:off x="8471470" y="2716505"/>
            <a:ext cx="2574084" cy="193056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6926">
            <a:off x="9040691" y="4706555"/>
            <a:ext cx="2033012" cy="152475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Lajosmizse (</a:t>
            </a:r>
            <a:r>
              <a:rPr lang="hu-HU" dirty="0" smtClean="0"/>
              <a:t>142)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11233250" cy="151216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Rendkívül elavult pályaoldali infrastruktúra, villamosítatlan vasútvonal</a:t>
            </a:r>
          </a:p>
          <a:p>
            <a:r>
              <a:rPr lang="hu-HU" dirty="0"/>
              <a:t>A dízel motorvonatokkal nem tudunk kellő kapacitást biztosítani,</a:t>
            </a:r>
            <a:br>
              <a:rPr lang="hu-HU" dirty="0"/>
            </a:br>
            <a:r>
              <a:rPr lang="hu-HU" dirty="0"/>
              <a:t>nem versenyképes menetidő</a:t>
            </a:r>
          </a:p>
          <a:p>
            <a:r>
              <a:rPr lang="hu-HU" b="1" dirty="0">
                <a:solidFill>
                  <a:schemeClr val="accent4"/>
                </a:solidFill>
              </a:rPr>
              <a:t>Fejlesztést követően várhatóan 2</a:t>
            </a:r>
            <a:r>
              <a:rPr lang="hu-HU" b="1" dirty="0" smtClean="0">
                <a:solidFill>
                  <a:schemeClr val="accent4"/>
                </a:solidFill>
              </a:rPr>
              <a:t>00-300%-</a:t>
            </a:r>
            <a:r>
              <a:rPr lang="hu-HU" b="1" dirty="0">
                <a:solidFill>
                  <a:schemeClr val="accent4"/>
                </a:solidFill>
              </a:rPr>
              <a:t>os utasszám növekedés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367" y="1818001"/>
            <a:ext cx="719999" cy="356344"/>
          </a:xfrm>
          <a:prstGeom prst="rect">
            <a:avLst/>
          </a:prstGeom>
        </p:spPr>
      </p:pic>
      <p:graphicFrame>
        <p:nvGraphicFramePr>
          <p:cNvPr id="10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655916"/>
              </p:ext>
            </p:extLst>
          </p:nvPr>
        </p:nvGraphicFramePr>
        <p:xfrm>
          <a:off x="478582" y="4005859"/>
          <a:ext cx="11233993" cy="230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5484303" y="6306827"/>
            <a:ext cx="12218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50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millió fizető utasfő</a:t>
            </a:r>
          </a:p>
        </p:txBody>
      </p:sp>
    </p:spTree>
    <p:extLst>
      <p:ext uri="{BB962C8B-B14F-4D97-AF65-F5344CB8AC3E}">
        <p14:creationId xmlns:p14="http://schemas.microsoft.com/office/powerpoint/2010/main" val="256067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Budapest – Lajosmizse (142)</a:t>
            </a:r>
            <a:r>
              <a:rPr lang="hu-HU" b="0" dirty="0"/>
              <a:t> | Milyen további lépésekre van szükség?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Komplex felújítás szükséges</a:t>
            </a:r>
          </a:p>
          <a:p>
            <a:pPr lvl="1"/>
            <a:r>
              <a:rPr lang="hu-HU" dirty="0"/>
              <a:t>Sebesség </a:t>
            </a:r>
            <a:r>
              <a:rPr lang="hu-HU" dirty="0" smtClean="0"/>
              <a:t>emelés, kapacitásnövelés</a:t>
            </a:r>
            <a:endParaRPr lang="hu-HU" dirty="0"/>
          </a:p>
          <a:p>
            <a:pPr lvl="1"/>
            <a:r>
              <a:rPr lang="hu-HU" dirty="0"/>
              <a:t>Szakaszos két </a:t>
            </a:r>
            <a:r>
              <a:rPr lang="hu-HU" dirty="0" smtClean="0"/>
              <a:t>vágányosítás, </a:t>
            </a:r>
            <a:r>
              <a:rPr lang="hu-HU" dirty="0"/>
              <a:t>villamosítás</a:t>
            </a:r>
          </a:p>
          <a:p>
            <a:pPr lvl="1"/>
            <a:r>
              <a:rPr lang="hu-HU" dirty="0"/>
              <a:t>Új </a:t>
            </a:r>
            <a:r>
              <a:rPr lang="hu-HU" dirty="0" smtClean="0"/>
              <a:t>motorvonatok beszerzése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Budapesti elővárosi vonalak</a:t>
            </a:r>
          </a:p>
        </p:txBody>
      </p:sp>
      <p:pic>
        <p:nvPicPr>
          <p:cNvPr id="15" name="Kép helye 1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Kép helye 1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Kép helye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Kép helye 12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8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4" y="454009"/>
            <a:ext cx="12119084" cy="595157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753754" y="2229621"/>
            <a:ext cx="3258342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hu-HU" sz="3600" b="1" dirty="0">
                <a:solidFill>
                  <a:prstClr val="white"/>
                </a:solidFill>
                <a:latin typeface="Myriad Pro" panose="020B0503030403020204" pitchFamily="34" charset="0"/>
              </a:rPr>
              <a:t>Köszönöm</a:t>
            </a:r>
            <a:br>
              <a:rPr lang="hu-HU" sz="3600" b="1" dirty="0">
                <a:solidFill>
                  <a:prstClr val="white"/>
                </a:solidFill>
                <a:latin typeface="Myriad Pro" panose="020B0503030403020204" pitchFamily="34" charset="0"/>
              </a:rPr>
            </a:br>
            <a:r>
              <a:rPr lang="hu-HU" sz="3600" b="1" dirty="0">
                <a:solidFill>
                  <a:prstClr val="white"/>
                </a:solidFill>
                <a:latin typeface="Myriad Pro" panose="020B0503030403020204" pitchFamily="34" charset="0"/>
              </a:rPr>
              <a:t>a figyelmet!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360" y="4221882"/>
            <a:ext cx="2485129" cy="5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/>
              <a:t>Versenyképes vasút</a:t>
            </a:r>
            <a:r>
              <a:rPr lang="hu-HU" b="0" dirty="0"/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00" y="3317978"/>
            <a:ext cx="2730623" cy="18204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555" y="4763492"/>
            <a:ext cx="2731980" cy="18213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39" y="3474648"/>
            <a:ext cx="2731980" cy="182118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541" y="3059980"/>
            <a:ext cx="2731891" cy="182110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556440" y="5348281"/>
            <a:ext cx="2731980" cy="481336"/>
          </a:xfrm>
          <a:prstGeom prst="rect">
            <a:avLst/>
          </a:prstGeom>
          <a:solidFill>
            <a:srgbClr val="FDC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" panose="020B0503030403020204" pitchFamily="34" charset="0"/>
              </a:rPr>
              <a:t>Együttműködés</a:t>
            </a:r>
            <a:endParaRPr lang="hu-HU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339452" y="2525206"/>
            <a:ext cx="2731980" cy="481336"/>
          </a:xfrm>
          <a:prstGeom prst="rect">
            <a:avLst/>
          </a:prstGeom>
          <a:solidFill>
            <a:srgbClr val="1C2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latin typeface="Myriad Pro" panose="020B0503030403020204" pitchFamily="34" charset="0"/>
              </a:rPr>
              <a:t>Stabilitás</a:t>
            </a:r>
            <a:endParaRPr lang="hu-HU" b="1" dirty="0">
              <a:latin typeface="Myriad Pro" panose="020B0503030403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122555" y="4228939"/>
            <a:ext cx="2731980" cy="481336"/>
          </a:xfrm>
          <a:prstGeom prst="rect">
            <a:avLst/>
          </a:prstGeom>
          <a:solidFill>
            <a:srgbClr val="01A5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latin typeface="Myriad Pro" panose="020B0503030403020204" pitchFamily="34" charset="0"/>
              </a:rPr>
              <a:t>Modernizáció</a:t>
            </a:r>
            <a:endParaRPr lang="hu-HU" b="1" dirty="0">
              <a:latin typeface="Myriad Pro" panose="020B0503030403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8907842" y="5191611"/>
            <a:ext cx="2731980" cy="481336"/>
          </a:xfrm>
          <a:prstGeom prst="rect">
            <a:avLst/>
          </a:prstGeom>
          <a:solidFill>
            <a:srgbClr val="9C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latin typeface="Myriad Pro" panose="020B0503030403020204" pitchFamily="34" charset="0"/>
              </a:rPr>
              <a:t>Fenntarthatóság</a:t>
            </a:r>
            <a:endParaRPr lang="hu-HU" b="1" dirty="0">
              <a:latin typeface="Myriad Pro" panose="020B0503030403020204" pitchFamily="34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863" y="2349677"/>
            <a:ext cx="1608923" cy="107252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553" y="2349677"/>
            <a:ext cx="2731981" cy="1821321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682" y="5726164"/>
            <a:ext cx="1296732" cy="86438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148" y="4934518"/>
            <a:ext cx="1100197" cy="1650294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655" y="2349677"/>
            <a:ext cx="1377551" cy="918449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3339451" y="4934518"/>
            <a:ext cx="1576031" cy="1650293"/>
          </a:xfrm>
          <a:prstGeom prst="rect">
            <a:avLst/>
          </a:prstGeom>
          <a:gradFill>
            <a:gsLst>
              <a:gs pos="0">
                <a:srgbClr val="1C256B">
                  <a:alpha val="80000"/>
                </a:srgbClr>
              </a:gs>
              <a:gs pos="100000">
                <a:srgbClr val="1C256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>
            <a:off x="549336" y="5882068"/>
            <a:ext cx="2735449" cy="702743"/>
          </a:xfrm>
          <a:prstGeom prst="rect">
            <a:avLst/>
          </a:prstGeom>
          <a:gradFill>
            <a:gsLst>
              <a:gs pos="0">
                <a:srgbClr val="FDC957">
                  <a:alpha val="80000"/>
                </a:srgbClr>
              </a:gs>
              <a:gs pos="100000">
                <a:srgbClr val="FDC95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 flipV="1">
            <a:off x="555935" y="1917625"/>
            <a:ext cx="1065174" cy="1504572"/>
          </a:xfrm>
          <a:prstGeom prst="rect">
            <a:avLst/>
          </a:prstGeom>
          <a:gradFill>
            <a:gsLst>
              <a:gs pos="0">
                <a:srgbClr val="FDC957">
                  <a:alpha val="80000"/>
                </a:srgbClr>
              </a:gs>
              <a:gs pos="100000">
                <a:srgbClr val="FDC95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 flipV="1">
            <a:off x="3339451" y="1917628"/>
            <a:ext cx="2728436" cy="554139"/>
          </a:xfrm>
          <a:prstGeom prst="rect">
            <a:avLst/>
          </a:prstGeom>
          <a:gradFill>
            <a:gsLst>
              <a:gs pos="0">
                <a:srgbClr val="1C256B">
                  <a:alpha val="80000"/>
                </a:srgbClr>
              </a:gs>
              <a:gs pos="100000">
                <a:srgbClr val="1C256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 flipV="1">
            <a:off x="6126098" y="1917628"/>
            <a:ext cx="2728436" cy="374108"/>
          </a:xfrm>
          <a:prstGeom prst="rect">
            <a:avLst/>
          </a:prstGeom>
          <a:gradFill>
            <a:gsLst>
              <a:gs pos="0">
                <a:srgbClr val="01A5C1">
                  <a:alpha val="80000"/>
                </a:srgbClr>
              </a:gs>
              <a:gs pos="100000">
                <a:srgbClr val="01A5C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 flipV="1">
            <a:off x="8909614" y="1917628"/>
            <a:ext cx="1373592" cy="374108"/>
          </a:xfrm>
          <a:prstGeom prst="rect">
            <a:avLst/>
          </a:prstGeom>
          <a:gradFill>
            <a:gsLst>
              <a:gs pos="0">
                <a:srgbClr val="9CA34F">
                  <a:alpha val="80000"/>
                </a:srgbClr>
              </a:gs>
              <a:gs pos="100000">
                <a:srgbClr val="9CA34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 flipV="1">
            <a:off x="10338286" y="1917626"/>
            <a:ext cx="1301536" cy="1350499"/>
          </a:xfrm>
          <a:prstGeom prst="rect">
            <a:avLst/>
          </a:prstGeom>
          <a:gradFill>
            <a:gsLst>
              <a:gs pos="0">
                <a:srgbClr val="9CA34F">
                  <a:alpha val="80000"/>
                </a:srgbClr>
              </a:gs>
              <a:gs pos="100000">
                <a:srgbClr val="9CA34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10281561" y="5722564"/>
            <a:ext cx="1358261" cy="862247"/>
          </a:xfrm>
          <a:prstGeom prst="rect">
            <a:avLst/>
          </a:prstGeom>
          <a:gradFill>
            <a:gsLst>
              <a:gs pos="0">
                <a:srgbClr val="9CA34F">
                  <a:alpha val="80000"/>
                </a:srgbClr>
              </a:gs>
              <a:gs pos="100000">
                <a:srgbClr val="9CA34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 flipV="1">
            <a:off x="1672230" y="1917624"/>
            <a:ext cx="1609010" cy="374111"/>
          </a:xfrm>
          <a:prstGeom prst="rect">
            <a:avLst/>
          </a:prstGeom>
          <a:gradFill>
            <a:gsLst>
              <a:gs pos="0">
                <a:srgbClr val="FDC957">
                  <a:alpha val="80000"/>
                </a:srgbClr>
              </a:gs>
              <a:gs pos="100000">
                <a:srgbClr val="FDC95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 flipV="1">
            <a:off x="1" y="1917623"/>
            <a:ext cx="497723" cy="150457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1" y="3474647"/>
            <a:ext cx="497723" cy="311016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2"/>
          <p:cNvSpPr/>
          <p:nvPr/>
        </p:nvSpPr>
        <p:spPr>
          <a:xfrm flipV="1">
            <a:off x="11688671" y="1917621"/>
            <a:ext cx="501742" cy="135050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>
            <a:off x="11688671" y="3317979"/>
            <a:ext cx="501742" cy="326683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79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2019 legfontosabb menetrendi fejlesztései, eredményei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53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Budapest – Cegléd vonal új reggeli menetrendi struktúra </a:t>
            </a:r>
            <a:r>
              <a:rPr lang="hu-HU" b="0" smtClean="0"/>
              <a:t>(2019 május)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336704" cy="4176464"/>
          </a:xfrm>
        </p:spPr>
        <p:txBody>
          <a:bodyPr>
            <a:normAutofit/>
          </a:bodyPr>
          <a:lstStyle/>
          <a:p>
            <a:r>
              <a:rPr lang="hu-HU" smtClean="0"/>
              <a:t>Budapest felé jelentősen javult a reggeli eljutási lehetőség menetidőben és kínálatban </a:t>
            </a:r>
          </a:p>
          <a:p>
            <a:r>
              <a:rPr lang="hu-HU" smtClean="0"/>
              <a:t>Távolabbi települések (Cegléd, Kecskemét, Szolnok) felől </a:t>
            </a:r>
            <a:r>
              <a:rPr lang="hu-HU" b="1" smtClean="0"/>
              <a:t>10-18 perccel gyorsabb </a:t>
            </a:r>
            <a:r>
              <a:rPr lang="hu-HU" smtClean="0"/>
              <a:t>eljutás, </a:t>
            </a:r>
            <a:r>
              <a:rPr lang="hu-HU" b="1" smtClean="0"/>
              <a:t>30 percenként</a:t>
            </a:r>
          </a:p>
          <a:p>
            <a:r>
              <a:rPr lang="hu-HU" smtClean="0"/>
              <a:t>A legnagyobb megállók és állomások sűrűbb kiszolgálást kaptak</a:t>
            </a:r>
          </a:p>
          <a:p>
            <a:r>
              <a:rPr lang="hu-HU" smtClean="0"/>
              <a:t>Több férőhely biztosítása: a zónázó vonatok tehermentesítése, kisebb zsúfoltság</a:t>
            </a:r>
          </a:p>
          <a:p>
            <a:r>
              <a:rPr lang="hu-HU" smtClean="0"/>
              <a:t>Az elöregedett infrastruktúra (jármű, pálya) miatt a fokozott zavarérzékenység</a:t>
            </a:r>
            <a:endParaRPr lang="hu-HU" dirty="0"/>
          </a:p>
        </p:txBody>
      </p:sp>
      <p:sp>
        <p:nvSpPr>
          <p:cNvPr id="5" name="Szöveg helye 16"/>
          <p:cNvSpPr>
            <a:spLocks noGrp="1"/>
          </p:cNvSpPr>
          <p:nvPr>
            <p:ph type="body" sz="quarter" idx="13"/>
          </p:nvPr>
        </p:nvSpPr>
        <p:spPr>
          <a:xfrm>
            <a:off x="478582" y="684000"/>
            <a:ext cx="9865096" cy="468000"/>
          </a:xfrm>
        </p:spPr>
        <p:txBody>
          <a:bodyPr>
            <a:normAutofit/>
          </a:bodyPr>
          <a:lstStyle/>
          <a:p>
            <a:r>
              <a:rPr lang="hu-HU" smtClean="0"/>
              <a:t>Versenyképes vasút</a:t>
            </a:r>
            <a:r>
              <a:rPr lang="hu-HU" b="0" smtClean="0"/>
              <a:t> | 2019 legfontosabb fejlesztései, eredményei</a:t>
            </a:r>
            <a:endParaRPr lang="hu-HU" b="0" dirty="0"/>
          </a:p>
        </p:txBody>
      </p:sp>
      <p:pic>
        <p:nvPicPr>
          <p:cNvPr id="4098" name="Picture 2" descr="Tér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40" y="2349674"/>
            <a:ext cx="5084623" cy="43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Elővárosi éjszakai közlekedés elindítása </a:t>
            </a:r>
            <a:r>
              <a:rPr lang="hu-HU" b="0" dirty="0" smtClean="0"/>
              <a:t>(2019 október)</a:t>
            </a:r>
            <a:endParaRPr lang="hu-HU" b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696744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Péntek/szombat, illetve szombat/vasárnap éjszaka </a:t>
            </a:r>
            <a:r>
              <a:rPr lang="hu-HU" b="1" dirty="0" smtClean="0"/>
              <a:t>órás ütemű</a:t>
            </a:r>
            <a:r>
              <a:rPr lang="hu-HU" dirty="0" smtClean="0"/>
              <a:t> folyamatos közlekedés Budapestről Szolnokra és Szobra (S50, S70)</a:t>
            </a:r>
          </a:p>
          <a:p>
            <a:r>
              <a:rPr lang="hu-HU" dirty="0" smtClean="0"/>
              <a:t>Új éjszakai vonat Esztergomba (S72)</a:t>
            </a:r>
          </a:p>
          <a:p>
            <a:r>
              <a:rPr lang="hu-HU" dirty="0"/>
              <a:t>Éjszakai közlekedéshez kapcsolódóan a G70 és Z70 vonatok esti üzemidő-bővítése</a:t>
            </a:r>
          </a:p>
          <a:p>
            <a:r>
              <a:rPr lang="hu-HU" dirty="0"/>
              <a:t>Szolnok és Kecskemét felé gyorsabb késő esti </a:t>
            </a:r>
            <a:r>
              <a:rPr lang="hu-HU" dirty="0" smtClean="0"/>
              <a:t>eljutások</a:t>
            </a:r>
          </a:p>
          <a:p>
            <a:r>
              <a:rPr lang="hu-HU" dirty="0" smtClean="0"/>
              <a:t>A vonatok iránt nagy kereslet jelentkezik, különösen a fiatalok (célközönség) részéről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2019 legfontosabb fejlesztései, eredményei</a:t>
            </a:r>
          </a:p>
        </p:txBody>
      </p:sp>
      <p:pic>
        <p:nvPicPr>
          <p:cNvPr id="2050" name="Picture 2" descr="C:\Users\kaliszkyzs\Pictures\234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0102" y="4320480"/>
            <a:ext cx="1291946" cy="12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42" y="2612404"/>
            <a:ext cx="2454701" cy="16360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9622" y="3033818"/>
            <a:ext cx="1822425" cy="121465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42" y="4320480"/>
            <a:ext cx="2985180" cy="198963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0370101" y="5631010"/>
            <a:ext cx="1291945" cy="67910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 rot="10800000">
            <a:off x="9845921" y="2592287"/>
            <a:ext cx="1816123" cy="3871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5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soportba foglalás 10"/>
          <p:cNvGrpSpPr/>
          <p:nvPr/>
        </p:nvGrpSpPr>
        <p:grpSpPr>
          <a:xfrm>
            <a:off x="6584394" y="2100441"/>
            <a:ext cx="5606019" cy="4759147"/>
            <a:chOff x="6584394" y="2100441"/>
            <a:chExt cx="5606019" cy="475914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3318" y="2100441"/>
              <a:ext cx="5087095" cy="4755328"/>
            </a:xfrm>
            <a:prstGeom prst="rect">
              <a:avLst/>
            </a:prstGeom>
          </p:spPr>
        </p:pic>
        <p:sp>
          <p:nvSpPr>
            <p:cNvPr id="6" name="Téglalap 5"/>
            <p:cNvSpPr/>
            <p:nvPr/>
          </p:nvSpPr>
          <p:spPr>
            <a:xfrm rot="10800000">
              <a:off x="6584394" y="2571125"/>
              <a:ext cx="1512168" cy="40545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/>
            <p:cNvSpPr/>
            <p:nvPr/>
          </p:nvSpPr>
          <p:spPr>
            <a:xfrm>
              <a:off x="7162905" y="5662042"/>
              <a:ext cx="1452581" cy="1197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– Esztergom menetrendi változások </a:t>
            </a:r>
            <a:r>
              <a:rPr lang="hu-HU" b="0" dirty="0" smtClean="0"/>
              <a:t>| I. ütem (2019 december)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Versenyképes vasút</a:t>
            </a:r>
            <a:r>
              <a:rPr lang="hu-HU" b="0" dirty="0"/>
              <a:t> | 2019 legfontosabb fejlesztései, eredményei</a:t>
            </a:r>
          </a:p>
        </p:txBody>
      </p:sp>
      <p:sp>
        <p:nvSpPr>
          <p:cNvPr id="8" name="Téglalap 7"/>
          <p:cNvSpPr/>
          <p:nvPr/>
        </p:nvSpPr>
        <p:spPr>
          <a:xfrm rot="16200000">
            <a:off x="9049396" y="2125661"/>
            <a:ext cx="304008" cy="4320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 rot="10800000">
            <a:off x="5931491" y="2465620"/>
            <a:ext cx="1231414" cy="4320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582" y="2493690"/>
            <a:ext cx="6517124" cy="3960440"/>
          </a:xfrm>
        </p:spPr>
        <p:txBody>
          <a:bodyPr>
            <a:normAutofit/>
          </a:bodyPr>
          <a:lstStyle/>
          <a:p>
            <a:r>
              <a:rPr lang="hu-HU" dirty="0" smtClean="0"/>
              <a:t>Korábban </a:t>
            </a:r>
            <a:r>
              <a:rPr lang="hu-HU" dirty="0"/>
              <a:t>óránként 3 vonat egyenetlen követésben</a:t>
            </a:r>
            <a:r>
              <a:rPr lang="hu-HU" dirty="0" smtClean="0"/>
              <a:t>,</a:t>
            </a:r>
            <a:r>
              <a:rPr lang="hu-HU" dirty="0"/>
              <a:t> </a:t>
            </a:r>
            <a:r>
              <a:rPr lang="hu-HU" dirty="0" smtClean="0"/>
              <a:t>fejlesztés </a:t>
            </a:r>
            <a:r>
              <a:rPr lang="hu-HU" dirty="0"/>
              <a:t>után 4 vonat óránként, egyenletesen</a:t>
            </a:r>
          </a:p>
          <a:p>
            <a:r>
              <a:rPr lang="hu-HU" dirty="0" smtClean="0"/>
              <a:t>Hétköznapi struktúra:</a:t>
            </a:r>
          </a:p>
          <a:p>
            <a:pPr lvl="1"/>
            <a:r>
              <a:rPr lang="hu-HU" dirty="0" smtClean="0"/>
              <a:t>30 perces zónázó közlekedés Esztergom és Budapest között (gyorsabb eljutások)</a:t>
            </a:r>
          </a:p>
          <a:p>
            <a:pPr lvl="1"/>
            <a:r>
              <a:rPr lang="hu-HU" dirty="0" smtClean="0"/>
              <a:t>30 percenként S72-es vonatok Piliscsaba és Angyalföld között</a:t>
            </a:r>
          </a:p>
          <a:p>
            <a:pPr lvl="1"/>
            <a:r>
              <a:rPr lang="hu-HU" dirty="0" smtClean="0"/>
              <a:t>Reggeli csúcsidőben 60 percenként G72-es vonatok Budapest-Nyugatiba</a:t>
            </a:r>
          </a:p>
          <a:p>
            <a:endParaRPr lang="hu-HU" dirty="0"/>
          </a:p>
        </p:txBody>
      </p:sp>
      <p:sp>
        <p:nvSpPr>
          <p:cNvPr id="13" name="Lekerekített téglalap 12"/>
          <p:cNvSpPr/>
          <p:nvPr/>
        </p:nvSpPr>
        <p:spPr>
          <a:xfrm>
            <a:off x="9039408" y="3347858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sűrűbb követés</a:t>
            </a:r>
            <a:br>
              <a:rPr lang="hu-HU" sz="1400" b="1" dirty="0" smtClean="0">
                <a:latin typeface="Myriad Pro Cond" panose="020B0506030403020204" pitchFamily="34" charset="0"/>
              </a:rPr>
            </a:br>
            <a:r>
              <a:rPr lang="hu-HU" sz="1400" b="1" dirty="0" smtClean="0">
                <a:latin typeface="Myriad Pro Cond" panose="020B0506030403020204" pitchFamily="34" charset="0"/>
              </a:rPr>
              <a:t>Piliscsabára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10363796" y="4283277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egyenletesebb</a:t>
            </a:r>
            <a:br>
              <a:rPr lang="hu-HU" sz="1400" b="1" dirty="0" smtClean="0">
                <a:latin typeface="Myriad Pro Cond" panose="020B0506030403020204" pitchFamily="34" charset="0"/>
              </a:rPr>
            </a:br>
            <a:r>
              <a:rPr lang="hu-HU" sz="1400" b="1" dirty="0" smtClean="0">
                <a:latin typeface="Myriad Pro Cond" panose="020B0506030403020204" pitchFamily="34" charset="0"/>
              </a:rPr>
              <a:t>indulások Újpestről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7483457" y="4070020"/>
            <a:ext cx="1368152" cy="514669"/>
          </a:xfrm>
          <a:prstGeom prst="roundRect">
            <a:avLst>
              <a:gd name="adj" fmla="val 6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1400" b="1" dirty="0" smtClean="0">
                <a:latin typeface="Myriad Pro Cond" panose="020B0506030403020204" pitchFamily="34" charset="0"/>
              </a:rPr>
              <a:t>Gyorsabb eljutás a Z72-es vonatokkal</a:t>
            </a:r>
            <a:endParaRPr lang="hu-HU" sz="1400" b="1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MÁV-START">
      <a:dk1>
        <a:srgbClr val="243B73"/>
      </a:dk1>
      <a:lt1>
        <a:sysClr val="window" lastClr="FFFFFF"/>
      </a:lt1>
      <a:dk2>
        <a:srgbClr val="000000"/>
      </a:dk2>
      <a:lt2>
        <a:srgbClr val="EEECE1"/>
      </a:lt2>
      <a:accent1>
        <a:srgbClr val="274F96"/>
      </a:accent1>
      <a:accent2>
        <a:srgbClr val="C82227"/>
      </a:accent2>
      <a:accent3>
        <a:srgbClr val="29803C"/>
      </a:accent3>
      <a:accent4>
        <a:srgbClr val="00A0E3"/>
      </a:accent4>
      <a:accent5>
        <a:srgbClr val="B0CB1F"/>
      </a:accent5>
      <a:accent6>
        <a:srgbClr val="FECC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mavstart_ppt_sablon_02-1_2017-07-21</Template>
  <TotalTime>2201</TotalTime>
  <Words>2023</Words>
  <Application>Microsoft Office PowerPoint</Application>
  <PresentationFormat>Egyéni</PresentationFormat>
  <Paragraphs>369</Paragraphs>
  <Slides>47</Slides>
  <Notes>7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55" baseType="lpstr">
      <vt:lpstr>Arial</vt:lpstr>
      <vt:lpstr>Calibri</vt:lpstr>
      <vt:lpstr>Myanmar Text</vt:lpstr>
      <vt:lpstr>Myriad Pro</vt:lpstr>
      <vt:lpstr>Myriad Pro Cond</vt:lpstr>
      <vt:lpstr>Segoe UI</vt:lpstr>
      <vt:lpstr>Office-téma</vt:lpstr>
      <vt:lpstr>Munkalap</vt:lpstr>
      <vt:lpstr>Budapesti elővárosi közlekedés</vt:lpstr>
      <vt:lpstr>Budapest városhatár, modal split</vt:lpstr>
      <vt:lpstr>Munkanap reggeli ingázási lehetőségek</vt:lpstr>
      <vt:lpstr>Munkanap reggeli ingázási lehetőségek</vt:lpstr>
      <vt:lpstr>PowerPoint-bemutató</vt:lpstr>
      <vt:lpstr>2019 legfontosabb menetrendi fejlesztései, eredményei</vt:lpstr>
      <vt:lpstr>Budapest – Cegléd vonal új reggeli menetrendi struktúra (2019 május)</vt:lpstr>
      <vt:lpstr>Elővárosi éjszakai közlekedés elindítása (2019 október)</vt:lpstr>
      <vt:lpstr>Budapest – Esztergom menetrendi változások | I. ütem (2019 december)</vt:lpstr>
      <vt:lpstr>Budapest – Székesfehérvár viszonylat (2019 december)</vt:lpstr>
      <vt:lpstr>M3-as metró pótlása: vasúti alternatíva (2019 áprilistól)</vt:lpstr>
      <vt:lpstr>Rövid- és középtávú fejlesztési stratégiánk</vt:lpstr>
      <vt:lpstr>Utasforgalom Budapest elővárosában</vt:lpstr>
      <vt:lpstr>Zöld vasút | Reális válasz lokális és globális problémákra</vt:lpstr>
      <vt:lpstr>Infrastruktúra: tervezett budapesti célállapot</vt:lpstr>
      <vt:lpstr>P+R, B+R parkolók építése és bővítése</vt:lpstr>
      <vt:lpstr>Személyszállítási stratégia – korszerű, megbízható, gyors, zöld</vt:lpstr>
      <vt:lpstr>Jelenlegi járművek az elővárosban</vt:lpstr>
      <vt:lpstr>KISS motorvonatok érkezése</vt:lpstr>
      <vt:lpstr>KISS motorvonatok hatása</vt:lpstr>
      <vt:lpstr>Fedélzeti szolgáltatások az utasok igénye alapján</vt:lpstr>
      <vt:lpstr>Értékesítési csatornák fejlesztése</vt:lpstr>
      <vt:lpstr>Jegyértékesítő automaták eredményei</vt:lpstr>
      <vt:lpstr>Jegykiadó automaták kiterjesztése</vt:lpstr>
      <vt:lpstr>Budapesti elővárosi vonalak</vt:lpstr>
      <vt:lpstr>Budapest – Esztergom (2)</vt:lpstr>
      <vt:lpstr>PowerPoint-bemutató</vt:lpstr>
      <vt:lpstr>Budapest – Esztergom (2) | Milyen további lépésekre van szükség?</vt:lpstr>
      <vt:lpstr>Új menetrendi struktúra a 2-es vonalon | II. ütem</vt:lpstr>
      <vt:lpstr>Budapest – Székesfehérvár (30a)</vt:lpstr>
      <vt:lpstr>Tarifális átjárhatóság a Budapest – Székesfehérvár vonalon</vt:lpstr>
      <vt:lpstr>Budapest – Székesfehérvár (30a) | Milyen további lépésekre van szükség?</vt:lpstr>
      <vt:lpstr>Budapest – Százhalombatta – Pusztaszabolcs (40a)</vt:lpstr>
      <vt:lpstr>Budapest – Százhalombatta – Pusztaszabolcs | Fejlesztés eredményei</vt:lpstr>
      <vt:lpstr>Budapest – Gödöllő – Hatvan (80a)</vt:lpstr>
      <vt:lpstr>Budapest – Gödöllő – Hatvan | Fejlesztés eredményei</vt:lpstr>
      <vt:lpstr>Budapest – Kunszentmiklós -Tass – Kelebia (150)</vt:lpstr>
      <vt:lpstr>Budapest – Kunszentmiklós – Kelebia  (150) | Fejlesztés eredményei</vt:lpstr>
      <vt:lpstr>Belföldi járulékos előnyök a 150-es vonalon | járatstruktúra</vt:lpstr>
      <vt:lpstr>Csökkenő belföldi menetidők</vt:lpstr>
      <vt:lpstr>Budapest – Vác – Szob (70, 71)</vt:lpstr>
      <vt:lpstr>Budapest – Vác – Szob (70, 71) | Milyen további lépésekre van szükség?</vt:lpstr>
      <vt:lpstr>Budapest – Cegléd – Szolnok (100a)</vt:lpstr>
      <vt:lpstr>Budapest – Cegléd – Szolnok (100a) | Milyen további lépésekre van szükség?</vt:lpstr>
      <vt:lpstr>Budapest – Lajosmizse (142)</vt:lpstr>
      <vt:lpstr>Budapest – Lajosmizse (142) | Milyen további lépésekre van szükség?</vt:lpstr>
      <vt:lpstr>PowerPoint-bemutató</vt:lpstr>
    </vt:vector>
  </TitlesOfParts>
  <Company>MÁV Zrt.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Versenyképes vasút</dc:title>
  <dc:creator>Koncz János Koppány</dc:creator>
  <cp:lastModifiedBy>Kormányos László Dr.</cp:lastModifiedBy>
  <cp:revision>183</cp:revision>
  <dcterms:created xsi:type="dcterms:W3CDTF">2019-09-04T08:40:18Z</dcterms:created>
  <dcterms:modified xsi:type="dcterms:W3CDTF">2020-02-07T06:54:54Z</dcterms:modified>
</cp:coreProperties>
</file>